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708" r:id="rId2"/>
  </p:sldMasterIdLst>
  <p:notesMasterIdLst>
    <p:notesMasterId r:id="rId22"/>
  </p:notesMasterIdLst>
  <p:handoutMasterIdLst>
    <p:handoutMasterId r:id="rId23"/>
  </p:handoutMasterIdLst>
  <p:sldIdLst>
    <p:sldId id="256" r:id="rId3"/>
    <p:sldId id="273" r:id="rId4"/>
    <p:sldId id="274" r:id="rId5"/>
    <p:sldId id="316" r:id="rId6"/>
    <p:sldId id="296" r:id="rId7"/>
    <p:sldId id="315" r:id="rId8"/>
    <p:sldId id="276" r:id="rId9"/>
    <p:sldId id="300" r:id="rId10"/>
    <p:sldId id="317" r:id="rId11"/>
    <p:sldId id="303" r:id="rId12"/>
    <p:sldId id="304" r:id="rId13"/>
    <p:sldId id="321" r:id="rId14"/>
    <p:sldId id="279" r:id="rId15"/>
    <p:sldId id="312" r:id="rId16"/>
    <p:sldId id="320" r:id="rId17"/>
    <p:sldId id="307" r:id="rId18"/>
    <p:sldId id="326" r:id="rId19"/>
    <p:sldId id="289" r:id="rId20"/>
    <p:sldId id="319" r:id="rId21"/>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90"/>
    <a:srgbClr val="FF0066"/>
    <a:srgbClr val="8080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81883" autoAdjust="0"/>
  </p:normalViewPr>
  <p:slideViewPr>
    <p:cSldViewPr snapToGrid="0" snapToObjects="1" showGuides="1">
      <p:cViewPr varScale="1">
        <p:scale>
          <a:sx n="70" d="100"/>
          <a:sy n="70" d="100"/>
        </p:scale>
        <p:origin x="-1608" y="-112"/>
      </p:cViewPr>
      <p:guideLst>
        <p:guide orient="horz" pos="2160"/>
        <p:guide orient="horz" pos="664"/>
        <p:guide orient="horz" pos="3932"/>
        <p:guide pos="2886"/>
        <p:guide pos="292"/>
        <p:guide pos="5502"/>
        <p:guide pos="2937"/>
        <p:guide pos="2842"/>
        <p:guide pos="14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p:scale>
          <a:sx n="87" d="100"/>
          <a:sy n="87" d="100"/>
        </p:scale>
        <p:origin x="-1782" y="-7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D3A5C721-4BB5-4DB6-AD65-4BA2A62B05B6}" type="slidenum">
              <a:rPr lang="en-GB" smtClean="0"/>
              <a:pPr/>
              <a:t>‹#›</a:t>
            </a:fld>
            <a:endParaRPr lang="en-GB"/>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GB"/>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8045EBA9-A28D-4849-BFEA-AA04F6A21B63}" type="datetimeFigureOut">
              <a:rPr lang="en-GB" smtClean="0"/>
              <a:pPr/>
              <a:t>10/15/14</a:t>
            </a:fld>
            <a:endParaRPr lang="en-GB"/>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GB"/>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GB"/>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5B43D19E-BFDB-4C92-8EDD-32EDDA8F41DF}" type="slidenum">
              <a:rPr lang="en-GB" smtClean="0"/>
              <a:pPr/>
              <a:t>‹#›</a:t>
            </a:fld>
            <a:endParaRPr lang="en-GB"/>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 Id="rId3"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2271259" y="5747990"/>
            <a:ext cx="983483" cy="745200"/>
          </a:xfrm>
          <a:prstGeom prst="rect">
            <a:avLst/>
          </a:prstGeom>
          <a:noFill/>
          <a:ln w="9525">
            <a:noFill/>
            <a:miter lim="800000"/>
            <a:headEnd/>
            <a:tailEnd/>
          </a:ln>
          <a:effectLst/>
        </p:spPr>
      </p:pic>
      <p:sp>
        <p:nvSpPr>
          <p:cNvPr id="2" name="Title 1"/>
          <p:cNvSpPr>
            <a:spLocks noGrp="1"/>
          </p:cNvSpPr>
          <p:nvPr>
            <p:ph type="ctrTitle"/>
          </p:nvPr>
        </p:nvSpPr>
        <p:spPr>
          <a:xfrm>
            <a:off x="2332800" y="777600"/>
            <a:ext cx="5490000" cy="860400"/>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a:xfrm>
            <a:off x="2588400" y="6415200"/>
            <a:ext cx="3434400" cy="201600"/>
          </a:xfrm>
          <a:prstGeom prst="rect">
            <a:avLst/>
          </a:prstGeom>
        </p:spPr>
        <p:txBody>
          <a:bodyPr/>
          <a:lstStyle/>
          <a:p>
            <a:r>
              <a:rPr lang="en-US" smtClean="0"/>
              <a:t>Life Insurance and Estate Planning </a:t>
            </a: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val="3195521078"/>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a:xfrm>
            <a:off x="2588400" y="6415200"/>
            <a:ext cx="3434400" cy="201600"/>
          </a:xfrm>
          <a:prstGeom prst="rect">
            <a:avLst/>
          </a:prstGeom>
        </p:spPr>
        <p:txBody>
          <a:bodyPr/>
          <a:lstStyle/>
          <a:p>
            <a:r>
              <a:rPr lang="en-US" smtClean="0"/>
              <a:t>Life Insurance and Estate Planning </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28647806"/>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a:xfrm>
            <a:off x="2588400" y="6415200"/>
            <a:ext cx="3434400" cy="201600"/>
          </a:xfrm>
          <a:prstGeom prst="rect">
            <a:avLst/>
          </a:prstGeom>
        </p:spPr>
        <p:txBody>
          <a:bodyPr/>
          <a:lstStyle/>
          <a:p>
            <a:r>
              <a:rPr lang="en-US" smtClean="0"/>
              <a:t>Life Insurance and Estate Planning </a:t>
            </a:r>
            <a:endParaRPr lang="en-US" dirty="0"/>
          </a:p>
        </p:txBody>
      </p:sp>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Tree>
    <p:extLst>
      <p:ext uri="{BB962C8B-B14F-4D97-AF65-F5344CB8AC3E}">
        <p14:creationId xmlns:p14="http://schemas.microsoft.com/office/powerpoint/2010/main" val="3350680830"/>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332800" y="777600"/>
            <a:ext cx="5490000" cy="860400"/>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bg2"/>
                </a:solidFill>
              </a:defRPr>
            </a:lvl1pPr>
            <a:lvl2pPr marL="0" indent="0" algn="l">
              <a:buNone/>
              <a:defRPr sz="1600">
                <a:solidFill>
                  <a:schemeClr val="bg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pPr lvl="1"/>
            <a:endParaRPr lang="en-GB" dirty="0"/>
          </a:p>
        </p:txBody>
      </p:sp>
      <p:pic>
        <p:nvPicPr>
          <p:cNvPr id="11" name="Picture 2"/>
          <p:cNvPicPr>
            <a:picLocks noChangeAspect="1" noChangeArrowheads="1"/>
          </p:cNvPicPr>
          <p:nvPr userDrawn="1"/>
        </p:nvPicPr>
        <p:blipFill>
          <a:blip r:embed="rId2" cstate="print"/>
          <a:srcRect/>
          <a:stretch>
            <a:fillRect/>
          </a:stretch>
        </p:blipFill>
        <p:spPr bwMode="auto">
          <a:xfrm>
            <a:off x="2271942" y="5745156"/>
            <a:ext cx="983483" cy="745200"/>
          </a:xfrm>
          <a:prstGeom prst="rect">
            <a:avLst/>
          </a:prstGeom>
          <a:noFill/>
          <a:ln w="9525">
            <a:noFill/>
            <a:miter lim="800000"/>
            <a:headEnd/>
            <a:tailEnd/>
          </a:ln>
          <a:effectLst/>
        </p:spPr>
      </p:pic>
      <p:grpSp>
        <p:nvGrpSpPr>
          <p:cNvPr id="10" name="Group 9"/>
          <p:cNvGrpSpPr/>
          <p:nvPr userDrawn="1"/>
        </p:nvGrpSpPr>
        <p:grpSpPr>
          <a:xfrm>
            <a:off x="-1055" y="2405319"/>
            <a:ext cx="9145054" cy="3346232"/>
            <a:chOff x="-1055" y="2405319"/>
            <a:chExt cx="9145054" cy="3346232"/>
          </a:xfrm>
        </p:grpSpPr>
        <p:sp>
          <p:nvSpPr>
            <p:cNvPr id="9" name="Freeform 8"/>
            <p:cNvSpPr>
              <a:spLocks/>
            </p:cNvSpPr>
            <p:nvPr userDrawn="1"/>
          </p:nvSpPr>
          <p:spPr bwMode="gray">
            <a:xfrm>
              <a:off x="2273866" y="2405319"/>
              <a:ext cx="6870133" cy="2494990"/>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4" name="Picture 3"/>
            <p:cNvPicPr>
              <a:picLocks noChangeAspect="1" noChangeArrowheads="1"/>
            </p:cNvPicPr>
            <p:nvPr userDrawn="1"/>
          </p:nvPicPr>
          <p:blipFill>
            <a:blip r:embed="rId3" cstate="print"/>
            <a:srcRect/>
            <a:stretch>
              <a:fillRect/>
            </a:stretch>
          </p:blipFill>
          <p:spPr bwMode="auto">
            <a:xfrm>
              <a:off x="-1055" y="4411633"/>
              <a:ext cx="2285060" cy="1339918"/>
            </a:xfrm>
            <a:prstGeom prst="rect">
              <a:avLst/>
            </a:prstGeom>
            <a:noFill/>
            <a:ln w="9525">
              <a:noFill/>
              <a:miter lim="800000"/>
              <a:headEnd/>
              <a:tailEnd/>
            </a:ln>
            <a:effectLst/>
          </p:spPr>
        </p:pic>
      </p:grpSp>
    </p:spTree>
    <p:extLst>
      <p:ext uri="{BB962C8B-B14F-4D97-AF65-F5344CB8AC3E}">
        <p14:creationId xmlns:p14="http://schemas.microsoft.com/office/powerpoint/2010/main" val="3674158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2" name="Title 1"/>
          <p:cNvSpPr>
            <a:spLocks noGrp="1"/>
          </p:cNvSpPr>
          <p:nvPr>
            <p:ph type="ctrTitle"/>
          </p:nvPr>
        </p:nvSpPr>
        <p:spPr>
          <a:xfrm>
            <a:off x="2332800" y="777600"/>
            <a:ext cx="5490000" cy="860400"/>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bg2"/>
                </a:solidFill>
              </a:defRPr>
            </a:lvl1pPr>
            <a:lvl2pPr marL="0" indent="0" algn="l">
              <a:buNone/>
              <a:defRPr sz="1600">
                <a:solidFill>
                  <a:schemeClr val="bg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pPr lvl="1"/>
            <a:endParaRPr lang="en-GB" dirty="0"/>
          </a:p>
        </p:txBody>
      </p:sp>
      <p:pic>
        <p:nvPicPr>
          <p:cNvPr id="11" name="Picture 2"/>
          <p:cNvPicPr>
            <a:picLocks noChangeAspect="1" noChangeArrowheads="1"/>
          </p:cNvPicPr>
          <p:nvPr userDrawn="1"/>
        </p:nvPicPr>
        <p:blipFill>
          <a:blip r:embed="rId2" cstate="print"/>
          <a:srcRect/>
          <a:stretch>
            <a:fillRect/>
          </a:stretch>
        </p:blipFill>
        <p:spPr bwMode="auto">
          <a:xfrm>
            <a:off x="2271942" y="5745156"/>
            <a:ext cx="983483" cy="745200"/>
          </a:xfrm>
          <a:prstGeom prst="rect">
            <a:avLst/>
          </a:prstGeom>
          <a:noFill/>
          <a:ln w="9525">
            <a:noFill/>
            <a:miter lim="800000"/>
            <a:headEnd/>
            <a:tailEnd/>
          </a:ln>
          <a:effectLst/>
        </p:spPr>
      </p:pic>
      <p:sp>
        <p:nvSpPr>
          <p:cNvPr id="9" name="Freeform 8"/>
          <p:cNvSpPr>
            <a:spLocks/>
          </p:cNvSpPr>
          <p:nvPr userDrawn="1"/>
        </p:nvSpPr>
        <p:spPr bwMode="gray">
          <a:xfrm>
            <a:off x="2273866" y="2405319"/>
            <a:ext cx="6870133" cy="2494990"/>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6"/>
          <p:cNvSpPr/>
          <p:nvPr userDrawn="1"/>
        </p:nvSpPr>
        <p:spPr>
          <a:xfrm>
            <a:off x="-9144" y="3000375"/>
            <a:ext cx="2286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3"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8" name="TextBox 7"/>
          <p:cNvSpPr txBox="1"/>
          <p:nvPr userDrawn="1"/>
        </p:nvSpPr>
        <p:spPr>
          <a:xfrm>
            <a:off x="65318" y="4047893"/>
            <a:ext cx="1785784" cy="1083374"/>
          </a:xfrm>
          <a:prstGeom prst="rect">
            <a:avLst/>
          </a:prstGeom>
          <a:noFill/>
        </p:spPr>
        <p:txBody>
          <a:bodyPr wrap="square" lIns="0" tIns="36576" rIns="0" bIns="0" rtlCol="0">
            <a:spAutoFit/>
          </a:bodyPr>
          <a:lstStyle/>
          <a:p>
            <a:pPr marL="0" indent="0" algn="l">
              <a:lnSpc>
                <a:spcPct val="85000"/>
              </a:lnSpc>
              <a:spcAft>
                <a:spcPts val="600"/>
              </a:spcAft>
              <a:buClr>
                <a:schemeClr val="accent2"/>
              </a:buClr>
              <a:buSzPct val="70000"/>
              <a:buFontTx/>
              <a:buNone/>
            </a:pPr>
            <a:r>
              <a:rPr lang="en-US" sz="1600" b="1" dirty="0" smtClean="0">
                <a:solidFill>
                  <a:schemeClr val="accent2"/>
                </a:solidFill>
              </a:rPr>
              <a:t>Placeholder image — to replace this image, select View&gt;Notes Page</a:t>
            </a:r>
          </a:p>
        </p:txBody>
      </p:sp>
    </p:spTree>
    <p:extLst>
      <p:ext uri="{BB962C8B-B14F-4D97-AF65-F5344CB8AC3E}">
        <p14:creationId xmlns:p14="http://schemas.microsoft.com/office/powerpoint/2010/main" val="3674158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US" smtClean="0"/>
              <a:t>Life Insurance and Estate Planning </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568748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p:txBody>
          <a:bodyPr/>
          <a:lstStyle/>
          <a:p>
            <a:r>
              <a:rPr lang="en-US" smtClean="0"/>
              <a:t>Life Insurance and Estate Planning </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76933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US" smtClean="0"/>
              <a:t>Life Insurance and Estate Planning </a:t>
            </a:r>
            <a:endParaRPr lang="en-GB"/>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614642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10" name="Freeform 9"/>
          <p:cNvSpPr/>
          <p:nvPr userDrawn="1"/>
        </p:nvSpPr>
        <p:spPr>
          <a:xfrm>
            <a:off x="-9144" y="3000375"/>
            <a:ext cx="2286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2"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9" name="Picture 2"/>
          <p:cNvPicPr>
            <a:picLocks noChangeAspect="1" noChangeArrowheads="1"/>
          </p:cNvPicPr>
          <p:nvPr userDrawn="1"/>
        </p:nvPicPr>
        <p:blipFill>
          <a:blip r:embed="rId3" cstate="print"/>
          <a:srcRect/>
          <a:stretch>
            <a:fillRect/>
          </a:stretch>
        </p:blipFill>
        <p:spPr bwMode="auto">
          <a:xfrm>
            <a:off x="2271259" y="5747990"/>
            <a:ext cx="983483" cy="745200"/>
          </a:xfrm>
          <a:prstGeom prst="rect">
            <a:avLst/>
          </a:prstGeom>
          <a:noFill/>
          <a:ln w="9525">
            <a:noFill/>
            <a:miter lim="800000"/>
            <a:headEnd/>
            <a:tailEnd/>
          </a:ln>
          <a:effectLst/>
        </p:spPr>
      </p:pic>
      <p:sp>
        <p:nvSpPr>
          <p:cNvPr id="2" name="Title 1"/>
          <p:cNvSpPr>
            <a:spLocks noGrp="1"/>
          </p:cNvSpPr>
          <p:nvPr>
            <p:ph type="ctrTitle"/>
          </p:nvPr>
        </p:nvSpPr>
        <p:spPr>
          <a:xfrm>
            <a:off x="2332800" y="777600"/>
            <a:ext cx="5490000" cy="860400"/>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userDrawn="1"/>
        </p:nvSpPr>
        <p:spPr>
          <a:xfrm>
            <a:off x="65318" y="4047893"/>
            <a:ext cx="1785784" cy="1083374"/>
          </a:xfrm>
          <a:prstGeom prst="rect">
            <a:avLst/>
          </a:prstGeom>
          <a:noFill/>
        </p:spPr>
        <p:txBody>
          <a:bodyPr wrap="square" lIns="0" tIns="36576" rIns="0" bIns="0" rtlCol="0">
            <a:spAutoFit/>
          </a:bodyPr>
          <a:lstStyle/>
          <a:p>
            <a:pPr marL="0" indent="0" algn="l">
              <a:lnSpc>
                <a:spcPct val="85000"/>
              </a:lnSpc>
              <a:spcAft>
                <a:spcPts val="600"/>
              </a:spcAft>
              <a:buClr>
                <a:schemeClr val="accent2"/>
              </a:buClr>
              <a:buSzPct val="70000"/>
              <a:buFontTx/>
              <a:buNone/>
            </a:pPr>
            <a:r>
              <a:rPr lang="en-US" sz="1600" b="1" dirty="0" smtClean="0">
                <a:solidFill>
                  <a:schemeClr val="accent2"/>
                </a:solidFill>
              </a:rPr>
              <a:t>Placeholder image — to replace this image, select View&gt;Notes Page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US" smtClean="0"/>
              <a:t>Life Insurance and Estate Planning </a:t>
            </a:r>
            <a:endParaRPr lang="en-GB"/>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endParaRPr lang="en-GB" dirty="0"/>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875879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t>Life Insurance and Estate Planning </a:t>
            </a:r>
            <a:endParaRPr lang="en-US" dirty="0"/>
          </a:p>
        </p:txBody>
      </p:sp>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615625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Life Insurance and Estate Planning </a:t>
            </a:r>
            <a:endParaRPr lang="en-US" dirty="0"/>
          </a:p>
        </p:txBody>
      </p:sp>
      <p:sp>
        <p:nvSpPr>
          <p:cNvPr id="6" name="Freeform 5"/>
          <p:cNvSpPr>
            <a:spLocks/>
          </p:cNvSpPr>
          <p:nvPr userDrawn="1"/>
        </p:nvSpPr>
        <p:spPr bwMode="gray">
          <a:xfrm>
            <a:off x="457200" y="10296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44832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Life Insurance and Estate Planning </a:t>
            </a:r>
            <a:endParaRPr lang="en-US" dirty="0"/>
          </a:p>
        </p:txBody>
      </p:sp>
      <p:sp>
        <p:nvSpPr>
          <p:cNvPr id="6"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30806554"/>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Life Insurance and Estate Planning </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val="376694387"/>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Life Insurance and Estate Planning </a:t>
            </a:r>
            <a:endParaRPr lang="en-US" dirty="0"/>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30806554"/>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t>Life Insurance and Estate Planning </a:t>
            </a:r>
            <a:endParaRPr lang="en-US" dirty="0"/>
          </a:p>
        </p:txBody>
      </p:sp>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Tree>
    <p:extLst>
      <p:ext uri="{BB962C8B-B14F-4D97-AF65-F5344CB8AC3E}">
        <p14:creationId xmlns:p14="http://schemas.microsoft.com/office/powerpoint/2010/main" val="1661126145"/>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419397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037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a:xfrm>
            <a:off x="2588400" y="6415200"/>
            <a:ext cx="3434400" cy="201600"/>
          </a:xfrm>
          <a:prstGeom prst="rect">
            <a:avLst/>
          </a:prstGeom>
        </p:spPr>
        <p:txBody>
          <a:bodyPr/>
          <a:lstStyle/>
          <a:p>
            <a:r>
              <a:rPr lang="en-US" smtClean="0"/>
              <a:t>Life Insurance and Estate Planning </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2588400" y="6323013"/>
            <a:ext cx="3434400" cy="201600"/>
          </a:xfrm>
          <a:prstGeom prst="rect">
            <a:avLst/>
          </a:prstGeom>
        </p:spPr>
        <p:txBody>
          <a:bodyPr/>
          <a:lstStyle/>
          <a:p>
            <a:r>
              <a:rPr lang="en-US" smtClean="0"/>
              <a:t>Life Insurance and Estate Planning </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2588400" y="6415200"/>
            <a:ext cx="3434400" cy="201600"/>
          </a:xfrm>
          <a:prstGeom prst="rect">
            <a:avLst/>
          </a:prstGeom>
        </p:spPr>
        <p:txBody>
          <a:bodyPr/>
          <a:lstStyle/>
          <a:p>
            <a:r>
              <a:rPr lang="en-US" smtClean="0"/>
              <a:t>Life Insurance and Estate Planning </a:t>
            </a:r>
            <a:endParaRPr lang="en-GB"/>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a:xfrm>
            <a:off x="2588400" y="6415200"/>
            <a:ext cx="3434400" cy="201600"/>
          </a:xfrm>
          <a:prstGeom prst="rect">
            <a:avLst/>
          </a:prstGeom>
        </p:spPr>
        <p:txBody>
          <a:bodyPr/>
          <a:lstStyle/>
          <a:p>
            <a:r>
              <a:rPr lang="en-US" smtClean="0"/>
              <a:t>Life Insurance and Estate Planning </a:t>
            </a:r>
            <a:endParaRPr lang="en-US" dirty="0"/>
          </a:p>
        </p:txBody>
      </p:sp>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91301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a:xfrm>
            <a:off x="2588400" y="6415200"/>
            <a:ext cx="3434400" cy="201600"/>
          </a:xfrm>
          <a:prstGeom prst="rect">
            <a:avLst/>
          </a:prstGeom>
        </p:spPr>
        <p:txBody>
          <a:bodyPr/>
          <a:lstStyle/>
          <a:p>
            <a:r>
              <a:rPr lang="en-US" smtClean="0"/>
              <a:t>Life Insurance and Estate Planning </a:t>
            </a:r>
            <a:endParaRPr lang="en-US" dirty="0"/>
          </a:p>
        </p:txBody>
      </p:sp>
      <p:sp>
        <p:nvSpPr>
          <p:cNvPr id="3077"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99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a:xfrm>
            <a:off x="2588400" y="6415200"/>
            <a:ext cx="3434400" cy="201600"/>
          </a:xfrm>
          <a:prstGeom prst="rect">
            <a:avLst/>
          </a:prstGeom>
        </p:spPr>
        <p:txBody>
          <a:bodyPr/>
          <a:lstStyle/>
          <a:p>
            <a:r>
              <a:rPr lang="en-US" smtClean="0"/>
              <a:t>Life Insurance and Estate Planning </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2864780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Box 6"/>
          <p:cNvSpPr txBox="1"/>
          <p:nvPr/>
        </p:nvSpPr>
        <p:spPr>
          <a:xfrm>
            <a:off x="457200" y="6415200"/>
            <a:ext cx="720000" cy="198000"/>
          </a:xfrm>
          <a:prstGeom prst="rect">
            <a:avLst/>
          </a:prstGeom>
          <a:noFill/>
        </p:spPr>
        <p:txBody>
          <a:bodyPr wrap="square" lIns="0" tIns="0" rIns="0" bIns="0" rtlCol="0">
            <a:noAutofit/>
          </a:bodyPr>
          <a:lstStyle/>
          <a:p>
            <a:r>
              <a:rPr lang="en-GB" sz="1100" dirty="0" smtClean="0">
                <a:solidFill>
                  <a:schemeClr val="bg1"/>
                </a:solidFill>
              </a:rPr>
              <a:t>Page </a:t>
            </a:r>
            <a:fld id="{9AE4D82F-B047-469B-AC52-A46321747EAF}" type="slidenum">
              <a:rPr lang="en-GB" sz="1100" smtClean="0">
                <a:solidFill>
                  <a:schemeClr val="bg1"/>
                </a:solidFill>
              </a:rPr>
              <a:pPr/>
              <a:t>‹#›</a:t>
            </a:fld>
            <a:endParaRPr lang="en-GB" sz="1100" dirty="0">
              <a:solidFill>
                <a:schemeClr val="bg1"/>
              </a:solidFill>
            </a:endParaRPr>
          </a:p>
        </p:txBody>
      </p:sp>
      <p:grpSp>
        <p:nvGrpSpPr>
          <p:cNvPr id="8" name="Group 7"/>
          <p:cNvGrpSpPr/>
          <p:nvPr/>
        </p:nvGrpSpPr>
        <p:grpSpPr bwMode="gray">
          <a:xfrm>
            <a:off x="8348663" y="6450013"/>
            <a:ext cx="338137"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 name="TextBox 3"/>
          <p:cNvSpPr txBox="1"/>
          <p:nvPr userDrawn="1"/>
        </p:nvSpPr>
        <p:spPr>
          <a:xfrm>
            <a:off x="2661007" y="6450012"/>
            <a:ext cx="3777893" cy="414729"/>
          </a:xfrm>
          <a:prstGeom prst="rect">
            <a:avLst/>
          </a:prstGeom>
          <a:noFill/>
        </p:spPr>
        <p:txBody>
          <a:bodyPr wrap="square" lIns="0" tIns="36576" rIns="0" bIns="0" rtlCol="0">
            <a:spAutoFit/>
          </a:bodyPr>
          <a:lstStyle/>
          <a:p>
            <a:pPr marL="0" marR="0" indent="0" algn="l" defTabSz="914400" rtl="0" eaLnBrk="1" fontAlgn="auto" latinLnBrk="0" hangingPunct="1">
              <a:lnSpc>
                <a:spcPct val="85000"/>
              </a:lnSpc>
              <a:spcBef>
                <a:spcPts val="0"/>
              </a:spcBef>
              <a:spcAft>
                <a:spcPts val="600"/>
              </a:spcAft>
              <a:buClr>
                <a:schemeClr val="accent2"/>
              </a:buClr>
              <a:buSzPct val="70000"/>
              <a:buFontTx/>
              <a:buNone/>
              <a:tabLst/>
              <a:defRPr/>
            </a:pPr>
            <a:r>
              <a:rPr lang="en-US" sz="1100" dirty="0" smtClean="0">
                <a:solidFill>
                  <a:schemeClr val="bg1"/>
                </a:solidFill>
              </a:rPr>
              <a:t>Rethinking the Role of Life Insurance</a:t>
            </a:r>
            <a:r>
              <a:rPr lang="en-US" sz="1100" baseline="0" dirty="0" smtClean="0">
                <a:solidFill>
                  <a:schemeClr val="bg1"/>
                </a:solidFill>
              </a:rPr>
              <a:t> in Estate Planning</a:t>
            </a:r>
            <a:endParaRPr lang="en-GB" sz="1100" dirty="0" smtClean="0">
              <a:solidFill>
                <a:schemeClr val="bg1"/>
              </a:solidFill>
            </a:endParaRPr>
          </a:p>
          <a:p>
            <a:pPr marL="285750" indent="-285750">
              <a:lnSpc>
                <a:spcPct val="85000"/>
              </a:lnSpc>
              <a:spcAft>
                <a:spcPts val="600"/>
              </a:spcAft>
              <a:buClr>
                <a:schemeClr val="accent2"/>
              </a:buClr>
              <a:buSzPct val="70000"/>
              <a:buFont typeface="Arial" pitchFamily="34" charset="0"/>
              <a:buChar char="►"/>
            </a:pPr>
            <a:endParaRPr lang="en-US" sz="120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67" r:id="rId1"/>
    <p:sldLayoutId id="2147483722" r:id="rId2"/>
    <p:sldLayoutId id="2147483668" r:id="rId3"/>
    <p:sldLayoutId id="2147483669" r:id="rId4"/>
    <p:sldLayoutId id="2147483670" r:id="rId5"/>
    <p:sldLayoutId id="2147483671" r:id="rId6"/>
    <p:sldLayoutId id="2147483672" r:id="rId7"/>
    <p:sldLayoutId id="2147483673" r:id="rId8"/>
    <p:sldLayoutId id="2147483674" r:id="rId9"/>
    <p:sldLayoutId id="2147483676" r:id="rId10"/>
    <p:sldLayoutId id="2147483726" r:id="rId11"/>
    <p:sldLayoutId id="2147483677" r:id="rId12"/>
    <p:sldLayoutId id="2147483678" r:id="rId13"/>
    <p:sldLayoutId id="2147483679" r:id="rId14"/>
  </p:sldLayoutIdLst>
  <p:hf sldNum="0" hdr="0" ftr="0" dt="0"/>
  <p:txStyles>
    <p:titleStyle>
      <a:lvl1pPr algn="l" defTabSz="914400"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lgn="l">
              <a:defRPr sz="1100">
                <a:solidFill>
                  <a:schemeClr val="bg1"/>
                </a:solidFill>
              </a:defRPr>
            </a:lvl1pPr>
          </a:lstStyle>
          <a:p>
            <a:r>
              <a:rPr lang="en-US" smtClean="0"/>
              <a:t>Life Insurance and Estate Planning </a:t>
            </a:r>
            <a:endParaRPr lang="en-GB" dirty="0"/>
          </a:p>
        </p:txBody>
      </p:sp>
      <p:sp>
        <p:nvSpPr>
          <p:cNvPr id="7" name="TextBox 6"/>
          <p:cNvSpPr txBox="1"/>
          <p:nvPr/>
        </p:nvSpPr>
        <p:spPr>
          <a:xfrm>
            <a:off x="457200" y="6415200"/>
            <a:ext cx="720000" cy="198000"/>
          </a:xfrm>
          <a:prstGeom prst="rect">
            <a:avLst/>
          </a:prstGeom>
          <a:noFill/>
        </p:spPr>
        <p:txBody>
          <a:bodyPr wrap="square" lIns="0" tIns="0" rIns="0" bIns="0" rtlCol="0">
            <a:noAutofit/>
          </a:bodyPr>
          <a:lstStyle/>
          <a:p>
            <a:r>
              <a:rPr lang="en-GB" sz="1100" dirty="0" smtClean="0">
                <a:solidFill>
                  <a:srgbClr val="808080"/>
                </a:solidFill>
              </a:rPr>
              <a:t>Page </a:t>
            </a:r>
            <a:fld id="{9AE4D82F-B047-469B-AC52-A46321747EAF}" type="slidenum">
              <a:rPr lang="en-GB" sz="1100" smtClean="0">
                <a:solidFill>
                  <a:srgbClr val="808080"/>
                </a:solidFill>
              </a:rPr>
              <a:pPr/>
              <a:t>‹#›</a:t>
            </a:fld>
            <a:endParaRPr lang="en-GB" sz="1100" dirty="0">
              <a:solidFill>
                <a:srgbClr val="808080"/>
              </a:solidFill>
            </a:endParaRPr>
          </a:p>
        </p:txBody>
      </p:sp>
      <p:grpSp>
        <p:nvGrpSpPr>
          <p:cNvPr id="8" name="Group 7"/>
          <p:cNvGrpSpPr/>
          <p:nvPr/>
        </p:nvGrpSpPr>
        <p:grpSpPr bwMode="gray">
          <a:xfrm>
            <a:off x="8348663" y="6450013"/>
            <a:ext cx="338137"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074791551"/>
      </p:ext>
    </p:extLst>
  </p:cSld>
  <p:clrMap bg1="lt1" tx1="dk1" bg2="lt2" tx2="dk2" accent1="accent1" accent2="accent2" accent3="accent3" accent4="accent4" accent5="accent5" accent6="accent6" hlink="hlink" folHlink="folHlink"/>
  <p:sldLayoutIdLst>
    <p:sldLayoutId id="2147483709" r:id="rId1"/>
    <p:sldLayoutId id="2147483723" r:id="rId2"/>
    <p:sldLayoutId id="2147483710" r:id="rId3"/>
    <p:sldLayoutId id="2147483711" r:id="rId4"/>
    <p:sldLayoutId id="2147483712" r:id="rId5"/>
    <p:sldLayoutId id="2147483713" r:id="rId6"/>
    <p:sldLayoutId id="2147483714" r:id="rId7"/>
    <p:sldLayoutId id="2147483715" r:id="rId8"/>
    <p:sldLayoutId id="2147483716" r:id="rId9"/>
    <p:sldLayoutId id="2147483718" r:id="rId10"/>
    <p:sldLayoutId id="2147483727" r:id="rId11"/>
    <p:sldLayoutId id="2147483719" r:id="rId12"/>
    <p:sldLayoutId id="2147483720" r:id="rId13"/>
    <p:sldLayoutId id="2147483721" r:id="rId14"/>
  </p:sldLayoutIdLst>
  <p:hf sldNum="0" hdr="0" ftr="0" dt="0"/>
  <p:txStyles>
    <p:titleStyle>
      <a:lvl1pPr algn="l" defTabSz="914400" rtl="0" eaLnBrk="1" latinLnBrk="0" hangingPunct="1">
        <a:lnSpc>
          <a:spcPct val="85000"/>
        </a:lnSpc>
        <a:spcBef>
          <a:spcPct val="0"/>
        </a:spcBef>
        <a:buNone/>
        <a:defRPr sz="3000" b="1" kern="1200">
          <a:solidFill>
            <a:srgbClr val="80808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rgbClr val="808080"/>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rgbClr val="808080"/>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rgbClr val="808080"/>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rgbClr val="808080"/>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rgbClr val="80808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0924" y="777600"/>
            <a:ext cx="5581876" cy="860400"/>
          </a:xfrm>
        </p:spPr>
        <p:txBody>
          <a:bodyPr/>
          <a:lstStyle/>
          <a:p>
            <a:r>
              <a:rPr lang="en-US" dirty="0" smtClean="0"/>
              <a:t>Rethinking the Role of Life Insurance in Estate Planning</a:t>
            </a:r>
            <a:endParaRPr lang="en-GB" dirty="0"/>
          </a:p>
        </p:txBody>
      </p:sp>
      <p:sp>
        <p:nvSpPr>
          <p:cNvPr id="3" name="Subtitle 2"/>
          <p:cNvSpPr>
            <a:spLocks noGrp="1"/>
          </p:cNvSpPr>
          <p:nvPr>
            <p:ph type="subTitle" idx="1"/>
          </p:nvPr>
        </p:nvSpPr>
        <p:spPr>
          <a:xfrm>
            <a:off x="2240924" y="1753200"/>
            <a:ext cx="5581876" cy="968400"/>
          </a:xfrm>
        </p:spPr>
        <p:txBody>
          <a:bodyPr/>
          <a:lstStyle/>
          <a:p>
            <a:r>
              <a:rPr lang="en-US" dirty="0">
                <a:solidFill>
                  <a:schemeClr val="bg1"/>
                </a:solidFill>
              </a:rPr>
              <a:t>Charles L. Ratner, JD, CLU, </a:t>
            </a:r>
            <a:r>
              <a:rPr lang="en-US" dirty="0" err="1">
                <a:solidFill>
                  <a:schemeClr val="bg1"/>
                </a:solidFill>
              </a:rPr>
              <a:t>ChFC</a:t>
            </a:r>
            <a:r>
              <a:rPr lang="en-US" dirty="0">
                <a:solidFill>
                  <a:schemeClr val="bg1"/>
                </a:solidFill>
              </a:rPr>
              <a:t>, AEP® (Distinguished)</a:t>
            </a:r>
          </a:p>
          <a:p>
            <a:r>
              <a:rPr lang="en-US" dirty="0">
                <a:solidFill>
                  <a:schemeClr val="bg1"/>
                </a:solidFill>
              </a:rPr>
              <a:t>National Director of Personal Insurance Counseling</a:t>
            </a:r>
          </a:p>
          <a:p>
            <a:pPr lvl="1"/>
            <a:endParaRPr lang="en-US" dirty="0" smtClean="0"/>
          </a:p>
          <a:p>
            <a:pPr lvl="1"/>
            <a:r>
              <a:rPr lang="en-GB" dirty="0" smtClean="0">
                <a:solidFill>
                  <a:schemeClr val="bg1"/>
                </a:solidFill>
              </a:rPr>
              <a:t>November 2014</a:t>
            </a:r>
            <a:endParaRPr lang="en-GB" sz="16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title"/>
          </p:nvPr>
        </p:nvSpPr>
        <p:spPr/>
        <p:txBody>
          <a:bodyPr/>
          <a:lstStyle/>
          <a:p>
            <a:r>
              <a:rPr lang="en-US" dirty="0" smtClean="0"/>
              <a:t>Capital sources (and associated questions)</a:t>
            </a:r>
            <a:endParaRPr lang="en-US" dirty="0"/>
          </a:p>
        </p:txBody>
      </p:sp>
      <p:sp>
        <p:nvSpPr>
          <p:cNvPr id="17411" name="Rectangle 9"/>
          <p:cNvSpPr>
            <a:spLocks noGrp="1" noChangeArrowheads="1"/>
          </p:cNvSpPr>
          <p:nvPr>
            <p:ph type="body" idx="1"/>
          </p:nvPr>
        </p:nvSpPr>
        <p:spPr>
          <a:xfrm>
            <a:off x="457200" y="1314090"/>
            <a:ext cx="8229600" cy="4698000"/>
          </a:xfrm>
        </p:spPr>
        <p:txBody>
          <a:bodyPr/>
          <a:lstStyle/>
          <a:p>
            <a:r>
              <a:rPr lang="en-US" dirty="0" smtClean="0"/>
              <a:t>Social Security and other survivor benefits</a:t>
            </a:r>
          </a:p>
          <a:p>
            <a:pPr lvl="1"/>
            <a:r>
              <a:rPr lang="en-US" dirty="0" smtClean="0"/>
              <a:t>Starting when, how much, adjusted for inflation, etc.?</a:t>
            </a:r>
          </a:p>
          <a:p>
            <a:r>
              <a:rPr lang="en-US" dirty="0" smtClean="0"/>
              <a:t>Existing life insurance</a:t>
            </a:r>
          </a:p>
          <a:p>
            <a:pPr lvl="1"/>
            <a:r>
              <a:rPr lang="en-US" dirty="0" smtClean="0"/>
              <a:t>How much is payable in all events vs. only if death occurred at work? </a:t>
            </a:r>
          </a:p>
          <a:p>
            <a:r>
              <a:rPr lang="en-US" dirty="0" smtClean="0"/>
              <a:t>Investments</a:t>
            </a:r>
          </a:p>
          <a:p>
            <a:pPr lvl="1"/>
            <a:r>
              <a:rPr lang="en-US" dirty="0" smtClean="0"/>
              <a:t>What’s an appropriate assumption for the after-tax return for the survivor’s portfolio?</a:t>
            </a:r>
          </a:p>
          <a:p>
            <a:pPr lvl="1"/>
            <a:r>
              <a:rPr lang="en-US" dirty="0" smtClean="0"/>
              <a:t>If continuing tax deferral of qualified accounts is desirable, will the survivor be able to afford to keep the money in the plan?</a:t>
            </a:r>
          </a:p>
          <a:p>
            <a:r>
              <a:rPr lang="en-US" dirty="0" smtClean="0"/>
              <a:t>Spouse’s wages</a:t>
            </a:r>
          </a:p>
          <a:p>
            <a:pPr lvl="1"/>
            <a:r>
              <a:rPr lang="en-US" dirty="0" smtClean="0"/>
              <a:t>Will the surviving spouse be able to maintain those earnings?</a:t>
            </a:r>
          </a:p>
          <a:p>
            <a:pPr lvl="1"/>
            <a:r>
              <a:rPr lang="en-US" dirty="0"/>
              <a:t>Will the surviving spouse </a:t>
            </a:r>
            <a:r>
              <a:rPr lang="en-US" dirty="0" smtClean="0"/>
              <a:t>(really) return to work outside the home?</a:t>
            </a:r>
          </a:p>
          <a:p>
            <a:endParaRPr lang="en-US" dirty="0" smtClean="0"/>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title"/>
          </p:nvPr>
        </p:nvSpPr>
        <p:spPr/>
        <p:txBody>
          <a:bodyPr/>
          <a:lstStyle/>
          <a:p>
            <a:r>
              <a:rPr lang="en-US" dirty="0" smtClean="0"/>
              <a:t>We know the right amount…now what?</a:t>
            </a:r>
            <a:endParaRPr lang="en-US" dirty="0"/>
          </a:p>
        </p:txBody>
      </p:sp>
      <p:sp>
        <p:nvSpPr>
          <p:cNvPr id="27651" name="Rectangle 7"/>
          <p:cNvSpPr>
            <a:spLocks noGrp="1" noChangeArrowheads="1"/>
          </p:cNvSpPr>
          <p:nvPr>
            <p:ph type="body" idx="1"/>
          </p:nvPr>
        </p:nvSpPr>
        <p:spPr/>
        <p:txBody>
          <a:bodyPr/>
          <a:lstStyle/>
          <a:p>
            <a:r>
              <a:rPr lang="en-US" dirty="0" smtClean="0"/>
              <a:t>Rule of thumb</a:t>
            </a:r>
          </a:p>
          <a:p>
            <a:pPr lvl="1"/>
            <a:r>
              <a:rPr lang="en-US" dirty="0" smtClean="0"/>
              <a:t>Term insurance is appropriate for needs that will last no more than 20 years (with gusts up to 30)</a:t>
            </a:r>
          </a:p>
          <a:p>
            <a:r>
              <a:rPr lang="en-US" dirty="0" smtClean="0"/>
              <a:t>Needs of greater duration should be funded with cash value insurance</a:t>
            </a:r>
          </a:p>
          <a:p>
            <a:pPr lvl="1"/>
            <a:r>
              <a:rPr lang="en-US" dirty="0" smtClean="0"/>
              <a:t>OK, but what kind, and under what assumptions, and for how long?</a:t>
            </a:r>
          </a:p>
          <a:p>
            <a:r>
              <a:rPr lang="en-US" dirty="0" smtClean="0"/>
              <a:t>Ask, what will change after 15–20 years?</a:t>
            </a:r>
          </a:p>
          <a:p>
            <a:pPr lvl="1"/>
            <a:r>
              <a:rPr lang="en-US" sz="2000" dirty="0" smtClean="0"/>
              <a:t>The amount of the needs? </a:t>
            </a:r>
          </a:p>
          <a:p>
            <a:pPr lvl="1"/>
            <a:r>
              <a:rPr lang="en-US" sz="2000" dirty="0" smtClean="0"/>
              <a:t>The composition of those needs?</a:t>
            </a:r>
          </a:p>
          <a:p>
            <a:pPr lvl="1"/>
            <a:r>
              <a:rPr lang="en-US" dirty="0" smtClean="0"/>
              <a:t>Now put down the rose-colored glasses</a:t>
            </a:r>
            <a:endParaRPr lang="en-US" sz="2000" dirty="0" smtClean="0"/>
          </a:p>
          <a:p>
            <a:r>
              <a:rPr lang="en-US" dirty="0" smtClean="0"/>
              <a:t>Hmmm…maybe the agent was right all along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r>
              <a:rPr lang="en-US" dirty="0" smtClean="0"/>
              <a:t>Insurance products as tax-advantaged investments</a:t>
            </a:r>
            <a:endParaRPr lang="en-US" dirty="0"/>
          </a:p>
        </p:txBody>
      </p:sp>
      <p:sp>
        <p:nvSpPr>
          <p:cNvPr id="549891" name="Rectangle 3"/>
          <p:cNvSpPr>
            <a:spLocks noGrp="1" noChangeArrowheads="1"/>
          </p:cNvSpPr>
          <p:nvPr>
            <p:ph idx="1"/>
          </p:nvPr>
        </p:nvSpPr>
        <p:spPr>
          <a:xfrm>
            <a:off x="457200" y="1310640"/>
            <a:ext cx="8229600" cy="4812960"/>
          </a:xfrm>
        </p:spPr>
        <p:txBody>
          <a:bodyPr/>
          <a:lstStyle/>
          <a:p>
            <a:r>
              <a:rPr lang="en-US" dirty="0" smtClean="0"/>
              <a:t>Deferred annuities offer </a:t>
            </a:r>
            <a:r>
              <a:rPr lang="en-US" dirty="0"/>
              <a:t>tax-deferred </a:t>
            </a:r>
            <a:r>
              <a:rPr lang="en-US" dirty="0" smtClean="0"/>
              <a:t>inside build-up, but:</a:t>
            </a:r>
          </a:p>
          <a:p>
            <a:pPr lvl="1"/>
            <a:r>
              <a:rPr lang="en-US" dirty="0"/>
              <a:t>Withdrawals </a:t>
            </a:r>
            <a:r>
              <a:rPr lang="en-US" dirty="0" smtClean="0"/>
              <a:t>and loans are </a:t>
            </a:r>
            <a:r>
              <a:rPr lang="en-US" dirty="0"/>
              <a:t>ordinary income to extent of gain in the </a:t>
            </a:r>
            <a:r>
              <a:rPr lang="en-US" dirty="0" smtClean="0"/>
              <a:t>policy.</a:t>
            </a:r>
            <a:endParaRPr lang="en-US" dirty="0"/>
          </a:p>
          <a:p>
            <a:pPr lvl="2"/>
            <a:r>
              <a:rPr lang="en-US" dirty="0"/>
              <a:t>If the owner is not 59½, there is </a:t>
            </a:r>
            <a:r>
              <a:rPr lang="en-US" dirty="0" smtClean="0"/>
              <a:t>a </a:t>
            </a:r>
            <a:r>
              <a:rPr lang="en-US" dirty="0"/>
              <a:t>10% penalty tax, with </a:t>
            </a:r>
            <a:r>
              <a:rPr lang="en-US" dirty="0" smtClean="0"/>
              <a:t>exceptions.</a:t>
            </a:r>
          </a:p>
          <a:p>
            <a:pPr lvl="2"/>
            <a:r>
              <a:rPr lang="en-US" dirty="0" smtClean="0"/>
              <a:t>Income </a:t>
            </a:r>
            <a:r>
              <a:rPr lang="en-US" dirty="0"/>
              <a:t>from </a:t>
            </a:r>
            <a:r>
              <a:rPr lang="en-US" dirty="0" smtClean="0"/>
              <a:t>annuities is </a:t>
            </a:r>
            <a:r>
              <a:rPr lang="en-US" dirty="0"/>
              <a:t>subject to the </a:t>
            </a:r>
            <a:r>
              <a:rPr lang="en-US" dirty="0" smtClean="0"/>
              <a:t>NIIT.</a:t>
            </a:r>
          </a:p>
          <a:p>
            <a:pPr lvl="1"/>
            <a:r>
              <a:rPr lang="en-US" dirty="0" smtClean="0"/>
              <a:t>Beneficiary must pay tax on gain, i.e., no stepped-up basis,</a:t>
            </a:r>
          </a:p>
          <a:p>
            <a:r>
              <a:rPr lang="en-US" dirty="0" smtClean="0"/>
              <a:t>Life insurance also offers tax-deferred inside build-up, tax-free death benefit, plus other advantages. </a:t>
            </a:r>
            <a:endParaRPr lang="en-US" dirty="0"/>
          </a:p>
          <a:p>
            <a:pPr lvl="1" eaLnBrk="1" hangingPunct="1">
              <a:defRPr/>
            </a:pPr>
            <a:r>
              <a:rPr lang="en-US" dirty="0" smtClean="0"/>
              <a:t>Withdrawals to basis and/or loans are tax-free and not subject to the NIIT if policy </a:t>
            </a:r>
            <a:r>
              <a:rPr lang="en-US" dirty="0"/>
              <a:t>is </a:t>
            </a:r>
            <a:r>
              <a:rPr lang="en-US" dirty="0" smtClean="0"/>
              <a:t>not a </a:t>
            </a:r>
            <a:r>
              <a:rPr lang="en-US" dirty="0"/>
              <a:t>modified endowment </a:t>
            </a:r>
            <a:r>
              <a:rPr lang="en-US" dirty="0" smtClean="0"/>
              <a:t>contract (MEC).</a:t>
            </a:r>
          </a:p>
          <a:p>
            <a:pPr lvl="2">
              <a:defRPr/>
            </a:pPr>
            <a:r>
              <a:rPr lang="en-US" dirty="0" smtClean="0"/>
              <a:t>Be aware of impact of excessive loans on policy viability and the tax implications of a lapse due to those loans</a:t>
            </a:r>
            <a:endParaRPr lang="en-US" dirty="0"/>
          </a:p>
          <a:p>
            <a:pPr lvl="1" eaLnBrk="1" hangingPunct="1">
              <a:defRPr/>
            </a:pPr>
            <a:r>
              <a:rPr lang="en-US" dirty="0" smtClean="0"/>
              <a:t>Observations on selection and design of the investment-oriented policy </a:t>
            </a:r>
          </a:p>
          <a:p>
            <a:pPr lvl="1" eaLnBrk="1" hangingPunct="1">
              <a:defRPr/>
            </a:pPr>
            <a:endParaRPr lang="en-US" dirty="0"/>
          </a:p>
          <a:p>
            <a:endParaRPr lang="en-US" dirty="0" smtClean="0"/>
          </a:p>
          <a:p>
            <a:pPr>
              <a:buNone/>
            </a:pPr>
            <a:r>
              <a:rPr lang="en-US" dirty="0" smtClean="0"/>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insurance for estate liquidity </a:t>
            </a:r>
            <a:br>
              <a:rPr lang="en-US" dirty="0"/>
            </a:br>
            <a:r>
              <a:rPr lang="en-US" dirty="0"/>
              <a:t> </a:t>
            </a:r>
            <a:br>
              <a:rPr lang="en-US" dirty="0"/>
            </a:br>
            <a:r>
              <a:rPr lang="en-US" dirty="0"/>
              <a:t> </a:t>
            </a:r>
            <a:br>
              <a:rPr lang="en-US" dirty="0"/>
            </a:br>
            <a:endParaRPr lang="en-US" dirty="0"/>
          </a:p>
        </p:txBody>
      </p:sp>
      <p:sp>
        <p:nvSpPr>
          <p:cNvPr id="3" name="Content Placeholder 2"/>
          <p:cNvSpPr>
            <a:spLocks noGrp="1"/>
          </p:cNvSpPr>
          <p:nvPr>
            <p:ph idx="1"/>
          </p:nvPr>
        </p:nvSpPr>
        <p:spPr/>
        <p:txBody>
          <a:bodyPr/>
          <a:lstStyle/>
          <a:p>
            <a:r>
              <a:rPr lang="en-US" dirty="0" smtClean="0"/>
              <a:t>Help the individual map </a:t>
            </a:r>
            <a:r>
              <a:rPr lang="en-US" dirty="0"/>
              <a:t>out </a:t>
            </a:r>
            <a:r>
              <a:rPr lang="en-US" dirty="0" smtClean="0"/>
              <a:t>his or her </a:t>
            </a:r>
            <a:r>
              <a:rPr lang="en-US" dirty="0"/>
              <a:t>estate liquidity needs (including the needs for capital for non-tax purposes) at each spouse’s death. </a:t>
            </a:r>
            <a:endParaRPr lang="en-US" dirty="0" smtClean="0"/>
          </a:p>
          <a:p>
            <a:pPr lvl="1"/>
            <a:r>
              <a:rPr lang="en-US" dirty="0" smtClean="0"/>
              <a:t>Incorporate </a:t>
            </a:r>
            <a:r>
              <a:rPr lang="en-US" dirty="0"/>
              <a:t>the </a:t>
            </a:r>
            <a:r>
              <a:rPr lang="en-US" dirty="0" smtClean="0"/>
              <a:t>permanent </a:t>
            </a:r>
            <a:r>
              <a:rPr lang="en-US" dirty="0"/>
              <a:t>exemption and index it at an assumed inflation rate </a:t>
            </a:r>
            <a:r>
              <a:rPr lang="en-US" dirty="0" smtClean="0"/>
              <a:t>to the </a:t>
            </a:r>
            <a:r>
              <a:rPr lang="en-US" dirty="0"/>
              <a:t>death of the individual. </a:t>
            </a:r>
            <a:endParaRPr lang="en-US" dirty="0" smtClean="0"/>
          </a:p>
          <a:p>
            <a:pPr lvl="1"/>
            <a:r>
              <a:rPr lang="en-US" dirty="0" smtClean="0"/>
              <a:t>Incorporate assumptions </a:t>
            </a:r>
            <a:r>
              <a:rPr lang="en-US" dirty="0"/>
              <a:t>for after-tax growth in asset values, consumption </a:t>
            </a:r>
            <a:r>
              <a:rPr lang="en-US" dirty="0" smtClean="0"/>
              <a:t>and </a:t>
            </a:r>
            <a:r>
              <a:rPr lang="en-US" dirty="0"/>
              <a:t>the benefits of whatever additional estate tax reduction planning the individual will </a:t>
            </a:r>
            <a:r>
              <a:rPr lang="en-US" dirty="0" smtClean="0"/>
              <a:t>do. </a:t>
            </a:r>
          </a:p>
          <a:p>
            <a:pPr lvl="1"/>
            <a:r>
              <a:rPr lang="en-US" dirty="0" smtClean="0"/>
              <a:t>What hath the software wrought?</a:t>
            </a:r>
          </a:p>
          <a:p>
            <a:pPr lvl="2"/>
            <a:r>
              <a:rPr lang="en-US" dirty="0" smtClean="0"/>
              <a:t>Is the </a:t>
            </a:r>
            <a:r>
              <a:rPr lang="en-US" dirty="0"/>
              <a:t>estate </a:t>
            </a:r>
            <a:r>
              <a:rPr lang="en-US" dirty="0" smtClean="0"/>
              <a:t>so </a:t>
            </a:r>
            <a:r>
              <a:rPr lang="en-US" dirty="0"/>
              <a:t>large and the liquidity need so great that the individual will still need every bit of coverage he </a:t>
            </a:r>
            <a:r>
              <a:rPr lang="en-US" dirty="0" smtClean="0"/>
              <a:t>or she has </a:t>
            </a:r>
            <a:r>
              <a:rPr lang="en-US" dirty="0"/>
              <a:t>(and then some</a:t>
            </a:r>
            <a:r>
              <a:rPr lang="en-US" dirty="0" smtClean="0"/>
              <a:t>)?</a:t>
            </a:r>
          </a:p>
          <a:p>
            <a:pPr lvl="2"/>
            <a:r>
              <a:rPr lang="en-US" dirty="0" smtClean="0"/>
              <a:t>Or, will the </a:t>
            </a:r>
            <a:r>
              <a:rPr lang="en-US" dirty="0"/>
              <a:t>liquidity cost curve </a:t>
            </a:r>
            <a:r>
              <a:rPr lang="en-US" dirty="0" smtClean="0"/>
              <a:t>fade </a:t>
            </a:r>
            <a:r>
              <a:rPr lang="en-US" dirty="0"/>
              <a:t>away </a:t>
            </a:r>
            <a:r>
              <a:rPr lang="en-US" dirty="0" smtClean="0"/>
              <a:t>over </a:t>
            </a:r>
            <a:r>
              <a:rPr lang="en-US" dirty="0"/>
              <a:t>time, </a:t>
            </a:r>
            <a:r>
              <a:rPr lang="en-US" dirty="0" smtClean="0"/>
              <a:t>perhaps because of the indexed </a:t>
            </a:r>
            <a:r>
              <a:rPr lang="en-US" dirty="0"/>
              <a:t>exemption or </a:t>
            </a:r>
            <a:r>
              <a:rPr lang="en-US" dirty="0" smtClean="0"/>
              <a:t>just because there is more projected consumption </a:t>
            </a:r>
            <a:r>
              <a:rPr lang="en-US" dirty="0"/>
              <a:t>than </a:t>
            </a:r>
            <a:r>
              <a:rPr lang="en-US" dirty="0" smtClean="0"/>
              <a:t>appreciation?    </a:t>
            </a:r>
            <a:endParaRPr lang="en-US" dirty="0"/>
          </a:p>
          <a:p>
            <a:endParaRPr lang="en-US" dirty="0"/>
          </a:p>
        </p:txBody>
      </p:sp>
    </p:spTree>
    <p:extLst>
      <p:ext uri="{BB962C8B-B14F-4D97-AF65-F5344CB8AC3E}">
        <p14:creationId xmlns:p14="http://schemas.microsoft.com/office/powerpoint/2010/main" val="347202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Treasure, toss or tweak that policy?</a:t>
            </a:r>
            <a:r>
              <a:rPr lang="en-US" dirty="0"/>
              <a:t/>
            </a:r>
            <a:br>
              <a:rPr lang="en-US" dirty="0"/>
            </a:br>
            <a:r>
              <a:rPr lang="en-US" dirty="0"/>
              <a:t> </a:t>
            </a:r>
            <a:br>
              <a:rPr lang="en-US" dirty="0"/>
            </a:br>
            <a:endParaRPr lang="en-US" dirty="0"/>
          </a:p>
        </p:txBody>
      </p:sp>
      <p:sp>
        <p:nvSpPr>
          <p:cNvPr id="3" name="Content Placeholder 2"/>
          <p:cNvSpPr>
            <a:spLocks noGrp="1"/>
          </p:cNvSpPr>
          <p:nvPr>
            <p:ph idx="1"/>
          </p:nvPr>
        </p:nvSpPr>
        <p:spPr>
          <a:xfrm>
            <a:off x="457200" y="1287887"/>
            <a:ext cx="8229600" cy="4835713"/>
          </a:xfrm>
        </p:spPr>
        <p:txBody>
          <a:bodyPr/>
          <a:lstStyle/>
          <a:p>
            <a:r>
              <a:rPr lang="en-US" dirty="0" smtClean="0"/>
              <a:t>If the </a:t>
            </a:r>
            <a:r>
              <a:rPr lang="en-US" dirty="0"/>
              <a:t>liquidity need isn’t beyond question, an individual who already has insurance </a:t>
            </a:r>
            <a:r>
              <a:rPr lang="en-US" dirty="0" smtClean="0"/>
              <a:t>should </a:t>
            </a:r>
            <a:r>
              <a:rPr lang="en-US" dirty="0"/>
              <a:t>determine whether </a:t>
            </a:r>
            <a:r>
              <a:rPr lang="en-US" dirty="0" smtClean="0"/>
              <a:t>the </a:t>
            </a:r>
            <a:r>
              <a:rPr lang="en-US" dirty="0"/>
              <a:t>current insurance program cost-efficiently tracks the new curve or is a blunt </a:t>
            </a:r>
            <a:r>
              <a:rPr lang="en-US" dirty="0" smtClean="0"/>
              <a:t>55% </a:t>
            </a:r>
            <a:r>
              <a:rPr lang="en-US" dirty="0"/>
              <a:t>of </a:t>
            </a:r>
            <a:r>
              <a:rPr lang="en-US" dirty="0" smtClean="0"/>
              <a:t>the original </a:t>
            </a:r>
            <a:r>
              <a:rPr lang="en-US" dirty="0"/>
              <a:t>need, maybe even increased by inflation. </a:t>
            </a:r>
            <a:endParaRPr lang="en-US" dirty="0" smtClean="0"/>
          </a:p>
          <a:p>
            <a:r>
              <a:rPr lang="en-US" dirty="0" smtClean="0"/>
              <a:t>The individual considering a purchase (or considering revamping existing coverage) might find that:</a:t>
            </a:r>
          </a:p>
          <a:p>
            <a:pPr lvl="1"/>
            <a:r>
              <a:rPr lang="en-US" dirty="0" smtClean="0"/>
              <a:t>Rather </a:t>
            </a:r>
            <a:r>
              <a:rPr lang="en-US" dirty="0"/>
              <a:t>than </a:t>
            </a:r>
            <a:r>
              <a:rPr lang="en-US" dirty="0" smtClean="0"/>
              <a:t>a </a:t>
            </a:r>
            <a:r>
              <a:rPr lang="en-US" dirty="0"/>
              <a:t>heavily funded permanent </a:t>
            </a:r>
            <a:r>
              <a:rPr lang="en-US" dirty="0" smtClean="0"/>
              <a:t>policy, </a:t>
            </a:r>
            <a:r>
              <a:rPr lang="en-US" dirty="0"/>
              <a:t>a 15 to 20 year level premium term policy may provide all the liquidity he </a:t>
            </a:r>
            <a:r>
              <a:rPr lang="en-US" dirty="0" smtClean="0"/>
              <a:t>or she needs </a:t>
            </a:r>
            <a:r>
              <a:rPr lang="en-US" dirty="0"/>
              <a:t>for the time </a:t>
            </a:r>
            <a:r>
              <a:rPr lang="en-US" dirty="0" smtClean="0"/>
              <a:t>it’s needed. But be aware of and plan for conversion risk!</a:t>
            </a:r>
          </a:p>
          <a:p>
            <a:pPr lvl="1"/>
            <a:r>
              <a:rPr lang="en-US" dirty="0" smtClean="0"/>
              <a:t>If the liquidity need will persist, then still consider “layering” some </a:t>
            </a:r>
            <a:r>
              <a:rPr lang="en-US" dirty="0"/>
              <a:t>term insurance with some permanent </a:t>
            </a:r>
            <a:r>
              <a:rPr lang="en-US" dirty="0" smtClean="0"/>
              <a:t>product if that can adequately track the liquidity cost curve.    </a:t>
            </a:r>
            <a:endParaRPr lang="en-US" dirty="0"/>
          </a:p>
          <a:p>
            <a:endParaRPr lang="en-US" dirty="0"/>
          </a:p>
        </p:txBody>
      </p:sp>
    </p:spTree>
    <p:extLst>
      <p:ext uri="{BB962C8B-B14F-4D97-AF65-F5344CB8AC3E}">
        <p14:creationId xmlns:p14="http://schemas.microsoft.com/office/powerpoint/2010/main" val="1150245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4" name="Rectangle 6"/>
          <p:cNvSpPr>
            <a:spLocks noGrp="1" noChangeArrowheads="1"/>
          </p:cNvSpPr>
          <p:nvPr>
            <p:ph type="title"/>
          </p:nvPr>
        </p:nvSpPr>
        <p:spPr/>
        <p:txBody>
          <a:bodyPr/>
          <a:lstStyle/>
          <a:p>
            <a:r>
              <a:rPr lang="en-US" dirty="0"/>
              <a:t>Life insurance as a form of capital transfer</a:t>
            </a:r>
          </a:p>
        </p:txBody>
      </p:sp>
      <p:sp>
        <p:nvSpPr>
          <p:cNvPr id="488455" name="Rectangle 7"/>
          <p:cNvSpPr>
            <a:spLocks noGrp="1" noChangeArrowheads="1"/>
          </p:cNvSpPr>
          <p:nvPr>
            <p:ph idx="1"/>
          </p:nvPr>
        </p:nvSpPr>
        <p:spPr/>
        <p:txBody>
          <a:bodyPr/>
          <a:lstStyle/>
          <a:p>
            <a:r>
              <a:rPr lang="en-US" dirty="0"/>
              <a:t>Many high net worth </a:t>
            </a:r>
            <a:r>
              <a:rPr lang="en-US" dirty="0" smtClean="0"/>
              <a:t>individuals </a:t>
            </a:r>
            <a:r>
              <a:rPr lang="en-US" dirty="0"/>
              <a:t>use </a:t>
            </a:r>
            <a:r>
              <a:rPr lang="en-US" dirty="0" smtClean="0"/>
              <a:t>life insurance </a:t>
            </a:r>
            <a:r>
              <a:rPr lang="en-US" dirty="0"/>
              <a:t>as a trust investment for pure wealth </a:t>
            </a:r>
            <a:r>
              <a:rPr lang="en-US" dirty="0" smtClean="0"/>
              <a:t>transfer.</a:t>
            </a:r>
            <a:endParaRPr lang="en-US" dirty="0"/>
          </a:p>
          <a:p>
            <a:r>
              <a:rPr lang="en-US" dirty="0" smtClean="0"/>
              <a:t>They believe that the “</a:t>
            </a:r>
            <a:r>
              <a:rPr lang="en-US" dirty="0"/>
              <a:t>IRR” on the death benefit </a:t>
            </a:r>
            <a:r>
              <a:rPr lang="en-US" dirty="0" smtClean="0"/>
              <a:t>may be </a:t>
            </a:r>
            <a:r>
              <a:rPr lang="en-US" dirty="0"/>
              <a:t>as good or better on a risk and attitude-adjusted basis as anything else they would use for this </a:t>
            </a:r>
            <a:r>
              <a:rPr lang="en-US" dirty="0" smtClean="0"/>
              <a:t>purpose.</a:t>
            </a:r>
          </a:p>
          <a:p>
            <a:r>
              <a:rPr lang="en-US" dirty="0" smtClean="0"/>
              <a:t>This may be a worthwhile use of the $5.34 million exemption.</a:t>
            </a:r>
          </a:p>
          <a:p>
            <a:r>
              <a:rPr lang="en-US" dirty="0" smtClean="0"/>
              <a:t>Policy selection and design implications</a:t>
            </a:r>
          </a:p>
          <a:p>
            <a:pPr lvl="1"/>
            <a:r>
              <a:rPr lang="en-US" dirty="0" smtClean="0"/>
              <a:t>Individual or second-to-die?</a:t>
            </a:r>
          </a:p>
          <a:p>
            <a:pPr lvl="1"/>
            <a:r>
              <a:rPr lang="en-US" dirty="0" smtClean="0"/>
              <a:t>Importance of premium flexibility, cash value accumulation and other policy characteristics</a:t>
            </a:r>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A </a:t>
            </a:r>
            <a:r>
              <a:rPr lang="en-US" dirty="0"/>
              <a:t>good time to come to the aid of your </a:t>
            </a:r>
            <a:r>
              <a:rPr lang="en-US" dirty="0" smtClean="0"/>
              <a:t>ILIT?</a:t>
            </a:r>
          </a:p>
        </p:txBody>
      </p:sp>
      <p:sp>
        <p:nvSpPr>
          <p:cNvPr id="31747" name="Content Placeholder 2"/>
          <p:cNvSpPr>
            <a:spLocks noGrp="1"/>
          </p:cNvSpPr>
          <p:nvPr>
            <p:ph idx="1"/>
          </p:nvPr>
        </p:nvSpPr>
        <p:spPr>
          <a:xfrm>
            <a:off x="455613" y="1168284"/>
            <a:ext cx="8234362" cy="5054095"/>
          </a:xfrm>
        </p:spPr>
        <p:txBody>
          <a:bodyPr/>
          <a:lstStyle/>
          <a:p>
            <a:r>
              <a:rPr lang="en-US" dirty="0" smtClean="0"/>
              <a:t>Many irrevocable life insurance trust (ILIT)-owned policies </a:t>
            </a:r>
            <a:r>
              <a:rPr lang="en-US" dirty="0"/>
              <a:t>are living lives of quiet desperation </a:t>
            </a:r>
            <a:r>
              <a:rPr lang="en-US" dirty="0" smtClean="0"/>
              <a:t>and need much higher premiums to support their death benefits. </a:t>
            </a:r>
          </a:p>
          <a:p>
            <a:pPr lvl="1"/>
            <a:r>
              <a:rPr lang="en-US" dirty="0" smtClean="0"/>
              <a:t>The additional funding might have triggered gift tax or perhaps created unfavorable generation-skipping transfer (GST) tax implications.</a:t>
            </a:r>
          </a:p>
          <a:p>
            <a:r>
              <a:rPr lang="en-US" dirty="0" smtClean="0"/>
              <a:t>Many policies owned by ILITs are subject to split-dollar arrangements need more cash to roll out from the plan. </a:t>
            </a:r>
          </a:p>
          <a:p>
            <a:pPr lvl="1"/>
            <a:r>
              <a:rPr lang="en-US" dirty="0" smtClean="0"/>
              <a:t>Again, the additional funding might have triggered gift tax or perhaps created unfavorable GST tax implications.</a:t>
            </a:r>
          </a:p>
          <a:p>
            <a:r>
              <a:rPr lang="en-US" dirty="0" smtClean="0"/>
              <a:t>In either case, there is now more latitude to fund those trusts without gift or GST tax cost or to absorb the gift tax cost of unwinding the split-dollar plan.</a:t>
            </a:r>
          </a:p>
          <a:p>
            <a:endParaRPr lang="en-US" dirty="0" smtClean="0"/>
          </a:p>
          <a:p>
            <a:endParaRPr lang="en-US" dirty="0" smtClean="0"/>
          </a:p>
        </p:txBody>
      </p:sp>
    </p:spTree>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good time to come to the aid of your ILIT?</a:t>
            </a:r>
          </a:p>
        </p:txBody>
      </p:sp>
      <p:sp>
        <p:nvSpPr>
          <p:cNvPr id="3" name="Content Placeholder 2"/>
          <p:cNvSpPr>
            <a:spLocks noGrp="1"/>
          </p:cNvSpPr>
          <p:nvPr>
            <p:ph idx="1"/>
          </p:nvPr>
        </p:nvSpPr>
        <p:spPr/>
        <p:txBody>
          <a:bodyPr/>
          <a:lstStyle/>
          <a:p>
            <a:r>
              <a:rPr lang="en-US" dirty="0" smtClean="0"/>
              <a:t>An individual who is reluctant to use gift tax exemption but wants to shore up existing ILIT policies or planning can consider:</a:t>
            </a:r>
          </a:p>
          <a:p>
            <a:pPr lvl="1"/>
            <a:r>
              <a:rPr lang="en-US" dirty="0" smtClean="0"/>
              <a:t>Creating a GRAT funded with income-producing property that </a:t>
            </a:r>
            <a:r>
              <a:rPr lang="en-US" dirty="0"/>
              <a:t>will </a:t>
            </a:r>
            <a:r>
              <a:rPr lang="en-US" dirty="0" smtClean="0"/>
              <a:t>distribute its remainder to </a:t>
            </a:r>
            <a:r>
              <a:rPr lang="en-US" dirty="0"/>
              <a:t>the </a:t>
            </a:r>
            <a:r>
              <a:rPr lang="en-US" dirty="0" smtClean="0"/>
              <a:t>ILIT, thereby enabling </a:t>
            </a:r>
            <a:r>
              <a:rPr lang="en-US" dirty="0"/>
              <a:t>the ILIT to contribute to the premiums. </a:t>
            </a:r>
            <a:endParaRPr lang="en-US" dirty="0" smtClean="0"/>
          </a:p>
          <a:p>
            <a:pPr lvl="1"/>
            <a:r>
              <a:rPr lang="en-US" dirty="0" smtClean="0"/>
              <a:t>If the ILIT is </a:t>
            </a:r>
            <a:r>
              <a:rPr lang="en-US" dirty="0"/>
              <a:t>a </a:t>
            </a:r>
            <a:r>
              <a:rPr lang="en-US" dirty="0" smtClean="0"/>
              <a:t>grantor </a:t>
            </a:r>
            <a:r>
              <a:rPr lang="en-US" dirty="0"/>
              <a:t>trust for income tax </a:t>
            </a:r>
            <a:r>
              <a:rPr lang="en-US" dirty="0" smtClean="0"/>
              <a:t>purposes, selling an income-producing </a:t>
            </a:r>
            <a:r>
              <a:rPr lang="en-US" dirty="0"/>
              <a:t>asset to the ILIT in exchange for an installment note </a:t>
            </a:r>
            <a:r>
              <a:rPr lang="en-US" dirty="0" smtClean="0"/>
              <a:t>at today’s </a:t>
            </a:r>
            <a:r>
              <a:rPr lang="en-US" dirty="0"/>
              <a:t>very low applicable rate. </a:t>
            </a:r>
            <a:r>
              <a:rPr lang="en-US" dirty="0" smtClean="0"/>
              <a:t>The ILIT can use any residual net of the note repayment to pay premiums. </a:t>
            </a:r>
          </a:p>
          <a:p>
            <a:pPr lvl="1"/>
            <a:r>
              <a:rPr lang="en-US" dirty="0" smtClean="0"/>
              <a:t>Lending to </a:t>
            </a:r>
            <a:r>
              <a:rPr lang="en-US" dirty="0"/>
              <a:t>the </a:t>
            </a:r>
            <a:r>
              <a:rPr lang="en-US" dirty="0" smtClean="0"/>
              <a:t>grantor trust ILIT at </a:t>
            </a:r>
            <a:r>
              <a:rPr lang="en-US" dirty="0"/>
              <a:t>the applicable rate. If the </a:t>
            </a:r>
            <a:r>
              <a:rPr lang="en-US" dirty="0" smtClean="0"/>
              <a:t>ILIT </a:t>
            </a:r>
            <a:r>
              <a:rPr lang="en-US" dirty="0"/>
              <a:t>can earn enough on the loan proceeds to service the loan and retain a healthy sum, that sum can generate cash to contribute to </a:t>
            </a:r>
            <a:r>
              <a:rPr lang="en-US" dirty="0" smtClean="0"/>
              <a:t>premiums.   </a:t>
            </a:r>
            <a:endParaRPr lang="en-US" dirty="0"/>
          </a:p>
          <a:p>
            <a:endParaRPr lang="en-US" dirty="0"/>
          </a:p>
        </p:txBody>
      </p:sp>
    </p:spTree>
    <p:extLst>
      <p:ext uri="{BB962C8B-B14F-4D97-AF65-F5344CB8AC3E}">
        <p14:creationId xmlns:p14="http://schemas.microsoft.com/office/powerpoint/2010/main" val="3154287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What advisors should ask agents</a:t>
            </a:r>
            <a:endParaRPr lang="en-US" dirty="0" smtClean="0"/>
          </a:p>
        </p:txBody>
      </p:sp>
      <p:sp>
        <p:nvSpPr>
          <p:cNvPr id="23555" name="Rectangle 3"/>
          <p:cNvSpPr>
            <a:spLocks noGrp="1" noChangeArrowheads="1"/>
          </p:cNvSpPr>
          <p:nvPr>
            <p:ph type="body" idx="1"/>
          </p:nvPr>
        </p:nvSpPr>
        <p:spPr>
          <a:xfrm>
            <a:off x="457200" y="1113371"/>
            <a:ext cx="8229600" cy="5164765"/>
          </a:xfrm>
        </p:spPr>
        <p:txBody>
          <a:bodyPr/>
          <a:lstStyle/>
          <a:p>
            <a:r>
              <a:rPr lang="en-US" sz="2400" dirty="0" smtClean="0"/>
              <a:t>How do you determine the kind of product that is suitable for the individual?</a:t>
            </a:r>
          </a:p>
          <a:p>
            <a:r>
              <a:rPr lang="en-US" sz="2400" dirty="0" smtClean="0"/>
              <a:t>Describe “real life” situations where you recommended different types of products to meet different types of needs.</a:t>
            </a:r>
          </a:p>
          <a:p>
            <a:r>
              <a:rPr lang="en-US" sz="2400" dirty="0" smtClean="0"/>
              <a:t>Describe situations where you designed the same type of product differently to meet differing needs/circumstances.</a:t>
            </a:r>
          </a:p>
          <a:p>
            <a:r>
              <a:rPr lang="en-US" sz="2400" dirty="0" smtClean="0"/>
              <a:t>How do you compare and evaluate similar types of products?</a:t>
            </a:r>
          </a:p>
          <a:p>
            <a:r>
              <a:rPr lang="en-US" sz="2400" dirty="0" smtClean="0"/>
              <a:t>Describe situations where, for reasons other than underwriting, you recommended different carriers for different individual needs.</a:t>
            </a:r>
          </a:p>
          <a:p>
            <a:r>
              <a:rPr lang="en-US" sz="2400" dirty="0" smtClean="0"/>
              <a:t>Describe your ongoing (post-purchase) services.</a:t>
            </a:r>
          </a:p>
          <a:p>
            <a:endParaRPr lang="en-US" sz="24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t>What agents should ask advisors</a:t>
            </a:r>
          </a:p>
        </p:txBody>
      </p:sp>
      <p:sp>
        <p:nvSpPr>
          <p:cNvPr id="24579" name="Rectangle 3"/>
          <p:cNvSpPr>
            <a:spLocks noGrp="1" noChangeArrowheads="1"/>
          </p:cNvSpPr>
          <p:nvPr>
            <p:ph type="body" idx="1"/>
          </p:nvPr>
        </p:nvSpPr>
        <p:spPr/>
        <p:txBody>
          <a:bodyPr/>
          <a:lstStyle/>
          <a:p>
            <a:pPr eaLnBrk="1" hangingPunct="1"/>
            <a:r>
              <a:rPr lang="en-US" dirty="0" smtClean="0"/>
              <a:t>What roles do you see life insurance playing in an estate plan?</a:t>
            </a:r>
          </a:p>
          <a:p>
            <a:pPr eaLnBrk="1" hangingPunct="1"/>
            <a:r>
              <a:rPr lang="en-US" dirty="0" smtClean="0"/>
              <a:t>How do you integrate life insurance in the estate plan? </a:t>
            </a:r>
          </a:p>
          <a:p>
            <a:pPr eaLnBrk="1" hangingPunct="1"/>
            <a:r>
              <a:rPr lang="en-US" dirty="0" smtClean="0"/>
              <a:t>How do you like to work with an agent? What do you like to see from an agent to be comfortable that the agent is adequately serving the individual’s needs?</a:t>
            </a:r>
          </a:p>
          <a:p>
            <a:pPr eaLnBrk="1" hangingPunct="1"/>
            <a:r>
              <a:rPr lang="en-US" dirty="0" smtClean="0"/>
              <a:t>What kind of support do you look for from agents on advanced cases?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25488" y="1174750"/>
            <a:ext cx="7616825" cy="3846513"/>
          </a:xfrm>
        </p:spPr>
        <p:txBody>
          <a:bodyPr/>
          <a:lstStyle/>
          <a:p>
            <a:pPr algn="ctr">
              <a:lnSpc>
                <a:spcPct val="100000"/>
              </a:lnSpc>
              <a:spcBef>
                <a:spcPct val="30000"/>
              </a:spcBef>
              <a:spcAft>
                <a:spcPct val="30000"/>
              </a:spcAft>
            </a:pPr>
            <a:r>
              <a:rPr lang="en-US" sz="1600" b="0" dirty="0"/>
              <a:t>This presentation is provided solely for the purpose of enhancing knowledge on tax matters. It does not provide tax advice to any taxpayer because it does not take into account any specific taxpayer’s facts and </a:t>
            </a:r>
            <a:r>
              <a:rPr lang="en-US" sz="1600" b="0" dirty="0" smtClean="0"/>
              <a:t>circumstances.</a:t>
            </a:r>
            <a:br>
              <a:rPr lang="en-US" sz="1600" b="0" dirty="0" smtClean="0"/>
            </a:br>
            <a:r>
              <a:rPr lang="en-US" sz="1600" dirty="0" smtClean="0"/>
              <a:t>-----------------</a:t>
            </a:r>
            <a:r>
              <a:rPr lang="en-US" sz="1600" dirty="0"/>
              <a:t/>
            </a:r>
            <a:br>
              <a:rPr lang="en-US" sz="1600" dirty="0"/>
            </a:br>
            <a:r>
              <a:rPr lang="en-US" sz="1600" dirty="0" smtClean="0"/>
              <a:t> </a:t>
            </a:r>
            <a:br>
              <a:rPr lang="en-US" sz="1600" dirty="0" smtClean="0"/>
            </a:br>
            <a:r>
              <a:rPr lang="en-US" sz="1600" b="0" dirty="0" smtClean="0"/>
              <a:t>The </a:t>
            </a:r>
            <a:r>
              <a:rPr lang="en-US" sz="1600" b="0" dirty="0"/>
              <a:t>opinions expressed in this presentation are those of the presenter and not necessarily those of Ernst &amp; Young LLP</a:t>
            </a:r>
            <a:r>
              <a:rPr lang="en-US" sz="1600" dirty="0"/>
              <a:t>.</a:t>
            </a:r>
            <a:br>
              <a:rPr lang="en-US" sz="1600" dirty="0"/>
            </a:br>
            <a:r>
              <a:rPr lang="en-US" sz="1600" dirty="0"/>
              <a:t/>
            </a:r>
            <a:br>
              <a:rPr lang="en-US" sz="1600" dirty="0"/>
            </a:br>
            <a:r>
              <a:rPr lang="en-US" sz="1600" dirty="0"/>
              <a:t>-------------------</a:t>
            </a:r>
            <a:br>
              <a:rPr lang="en-US" sz="1600" dirty="0"/>
            </a:br>
            <a:r>
              <a:rPr lang="en-US" sz="1600" dirty="0" smtClean="0"/>
              <a:t/>
            </a:r>
            <a:br>
              <a:rPr lang="en-US" sz="1600" dirty="0" smtClean="0"/>
            </a:br>
            <a:r>
              <a:rPr lang="en-US" sz="1600" b="0" dirty="0" smtClean="0"/>
              <a:t>© 2014 </a:t>
            </a:r>
            <a:r>
              <a:rPr lang="en-US" sz="1600" b="0" dirty="0"/>
              <a:t>Ernst &amp; Young LLP.  All rights reserved.  No part of this document may be reproduced, transmitted or otherwise distributed in any form or by any means, electronic or mechanical, including by photocopying, facsimile transmission, recording, rekeying, or using any information storage and retrieval system, without written permission from Ernst &amp; Young LLP.  Any reproduction, transmission or distribution of this form or any of the material herein is prohibited and is in violation of U.S. and international law.  Ernst &amp; Young LLP expressly disclaims any liability in connection with use of this presentation or its contents by any third party.</a:t>
            </a:r>
            <a:r>
              <a:rPr lang="en-US" sz="1600" dirty="0"/>
              <a:t/>
            </a:r>
            <a:br>
              <a:rPr lang="en-US" sz="1600" dirty="0"/>
            </a:br>
            <a:endParaRPr lang="en-US" sz="1600" dirty="0"/>
          </a:p>
        </p:txBody>
      </p:sp>
    </p:spTree>
    <p:extLst>
      <p:ext uri="{BB962C8B-B14F-4D97-AF65-F5344CB8AC3E}">
        <p14:creationId xmlns:p14="http://schemas.microsoft.com/office/powerpoint/2010/main" val="223858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1"/>
          <p:cNvSpPr>
            <a:spLocks noGrp="1" noChangeArrowheads="1"/>
          </p:cNvSpPr>
          <p:nvPr>
            <p:ph type="title"/>
          </p:nvPr>
        </p:nvSpPr>
        <p:spPr/>
        <p:txBody>
          <a:bodyPr/>
          <a:lstStyle/>
          <a:p>
            <a:pPr eaLnBrk="1" hangingPunct="1"/>
            <a:r>
              <a:rPr lang="en-US" dirty="0" smtClean="0"/>
              <a:t>Topics</a:t>
            </a:r>
          </a:p>
        </p:txBody>
      </p:sp>
      <p:sp>
        <p:nvSpPr>
          <p:cNvPr id="12292" name="Rectangle 12"/>
          <p:cNvSpPr>
            <a:spLocks noGrp="1" noChangeArrowheads="1"/>
          </p:cNvSpPr>
          <p:nvPr>
            <p:ph type="body" idx="1"/>
          </p:nvPr>
        </p:nvSpPr>
        <p:spPr>
          <a:xfrm>
            <a:off x="455613" y="1300766"/>
            <a:ext cx="8235950" cy="4414234"/>
          </a:xfrm>
        </p:spPr>
        <p:txBody>
          <a:bodyPr/>
          <a:lstStyle/>
          <a:p>
            <a:pPr eaLnBrk="1" hangingPunct="1">
              <a:spcBef>
                <a:spcPts val="575"/>
              </a:spcBef>
            </a:pPr>
            <a:r>
              <a:rPr lang="en-US" dirty="0" smtClean="0"/>
              <a:t>What’s the “estate plan”?</a:t>
            </a:r>
          </a:p>
          <a:p>
            <a:pPr>
              <a:spcBef>
                <a:spcPts val="575"/>
              </a:spcBef>
            </a:pPr>
            <a:r>
              <a:rPr lang="en-US" dirty="0" smtClean="0"/>
              <a:t>Planning after the American </a:t>
            </a:r>
            <a:r>
              <a:rPr lang="en-US" dirty="0"/>
              <a:t>Taxpayer Relief Act of 2012 (ATRA) </a:t>
            </a:r>
            <a:r>
              <a:rPr lang="en-US" dirty="0" smtClean="0"/>
              <a:t>and the 3.8% net investment income tax (NIIT)</a:t>
            </a:r>
          </a:p>
          <a:p>
            <a:r>
              <a:rPr lang="en-US" dirty="0" smtClean="0"/>
              <a:t>Effect on traditional life insurance needs analysis</a:t>
            </a:r>
          </a:p>
          <a:p>
            <a:pPr eaLnBrk="1" hangingPunct="1">
              <a:spcBef>
                <a:spcPts val="575"/>
              </a:spcBef>
            </a:pPr>
            <a:r>
              <a:rPr lang="en-US" dirty="0" smtClean="0"/>
              <a:t>Use of life insurance as an investment</a:t>
            </a:r>
          </a:p>
          <a:p>
            <a:pPr eaLnBrk="1" hangingPunct="1">
              <a:spcBef>
                <a:spcPts val="575"/>
              </a:spcBef>
            </a:pPr>
            <a:r>
              <a:rPr lang="en-US" dirty="0" smtClean="0"/>
              <a:t>Life insurance for estate liquidity</a:t>
            </a:r>
          </a:p>
          <a:p>
            <a:pPr eaLnBrk="1" hangingPunct="1">
              <a:spcBef>
                <a:spcPts val="575"/>
              </a:spcBef>
            </a:pPr>
            <a:r>
              <a:rPr lang="en-US" dirty="0" smtClean="0"/>
              <a:t>Life insurance as a form of capital transfer</a:t>
            </a:r>
          </a:p>
          <a:p>
            <a:pPr eaLnBrk="1" hangingPunct="1">
              <a:spcBef>
                <a:spcPts val="575"/>
              </a:spcBef>
            </a:pPr>
            <a:r>
              <a:rPr lang="en-US" dirty="0" smtClean="0"/>
              <a:t>Pro-active planning with irrevocable life insurance trusts</a:t>
            </a:r>
          </a:p>
        </p:txBody>
      </p:sp>
    </p:spTree>
    <p:extLst>
      <p:ext uri="{BB962C8B-B14F-4D97-AF65-F5344CB8AC3E}">
        <p14:creationId xmlns:p14="http://schemas.microsoft.com/office/powerpoint/2010/main" val="13059056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Grp="1" noChangeArrowheads="1"/>
          </p:cNvSpPr>
          <p:nvPr>
            <p:ph type="title"/>
          </p:nvPr>
        </p:nvSpPr>
        <p:spPr/>
        <p:txBody>
          <a:bodyPr/>
          <a:lstStyle/>
          <a:p>
            <a:r>
              <a:rPr lang="en-US" dirty="0" smtClean="0"/>
              <a:t>What’s the “estate plan”?</a:t>
            </a:r>
            <a:endParaRPr lang="en-US" dirty="0"/>
          </a:p>
        </p:txBody>
      </p:sp>
      <p:sp>
        <p:nvSpPr>
          <p:cNvPr id="15363" name="Rectangle 9"/>
          <p:cNvSpPr>
            <a:spLocks noGrp="1" noChangeArrowheads="1"/>
          </p:cNvSpPr>
          <p:nvPr>
            <p:ph type="body" idx="1"/>
          </p:nvPr>
        </p:nvSpPr>
        <p:spPr/>
        <p:txBody>
          <a:bodyPr/>
          <a:lstStyle/>
          <a:p>
            <a:r>
              <a:rPr lang="en-US" dirty="0" smtClean="0"/>
              <a:t>Depends on whom you ask, but for me, it’s an artful blend of documents, arrangements, assets and income streams that create and fund a structure that will:</a:t>
            </a:r>
          </a:p>
          <a:p>
            <a:pPr lvl="1"/>
            <a:r>
              <a:rPr lang="en-US" dirty="0" smtClean="0"/>
              <a:t>Prepare the individual for living dependently</a:t>
            </a:r>
          </a:p>
          <a:p>
            <a:pPr lvl="1"/>
            <a:r>
              <a:rPr lang="en-US" dirty="0" smtClean="0"/>
              <a:t>Provide for and protect the individual’s surviving spouse, children and any others whom he or she wishes to provide for and protect</a:t>
            </a:r>
          </a:p>
          <a:p>
            <a:pPr lvl="1"/>
            <a:r>
              <a:rPr lang="en-US" dirty="0" smtClean="0"/>
              <a:t>Prevent family disharmony (or cause it, if that’s the objective)</a:t>
            </a:r>
          </a:p>
          <a:p>
            <a:pPr lvl="1"/>
            <a:r>
              <a:rPr lang="en-US" dirty="0" smtClean="0"/>
              <a:t>Reduce survivors’ stress  </a:t>
            </a:r>
          </a:p>
          <a:p>
            <a:pPr lvl="1"/>
            <a:r>
              <a:rPr lang="en-US" dirty="0" smtClean="0"/>
              <a:t>And, finally, preserve the estate from taxes and expenses</a:t>
            </a:r>
          </a:p>
          <a:p>
            <a:r>
              <a:rPr lang="en-US" dirty="0" smtClean="0"/>
              <a:t>Now we can talk about life insurance in the estate plan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a:t>Planning after ATRA and the </a:t>
            </a:r>
            <a:r>
              <a:rPr lang="en-US" dirty="0" smtClean="0"/>
              <a:t>NIIT</a:t>
            </a:r>
            <a:r>
              <a:rPr lang="en-US" dirty="0"/>
              <a:t/>
            </a:r>
            <a:br>
              <a:rPr lang="en-US" dirty="0"/>
            </a:br>
            <a:r>
              <a:rPr lang="en-US" dirty="0" smtClean="0"/>
              <a:t/>
            </a:r>
            <a:br>
              <a:rPr lang="en-US" dirty="0" smtClean="0"/>
            </a:br>
            <a:r>
              <a:rPr lang="en-US" dirty="0" smtClean="0"/>
              <a:t/>
            </a:r>
            <a:br>
              <a:rPr lang="en-US" dirty="0" smtClean="0"/>
            </a:br>
            <a:endParaRPr lang="en-US" dirty="0" smtClean="0"/>
          </a:p>
        </p:txBody>
      </p:sp>
      <p:sp>
        <p:nvSpPr>
          <p:cNvPr id="44035" name="Content Placeholder 2"/>
          <p:cNvSpPr>
            <a:spLocks noGrp="1"/>
          </p:cNvSpPr>
          <p:nvPr>
            <p:ph idx="1"/>
          </p:nvPr>
        </p:nvSpPr>
        <p:spPr>
          <a:xfrm>
            <a:off x="455613" y="1317339"/>
            <a:ext cx="8234362" cy="4519613"/>
          </a:xfrm>
        </p:spPr>
        <p:txBody>
          <a:bodyPr/>
          <a:lstStyle/>
          <a:p>
            <a:r>
              <a:rPr lang="en-US" dirty="0"/>
              <a:t>ATRA and the NIIT have created strong headwinds against accumulating an estate. On the other hand, ATRA provides higher, indexed estate and gift tax exemptions. The combination of these income and transfer tax forces can have some interesting implications for the role of life insurance in an individual’s estate </a:t>
            </a:r>
            <a:r>
              <a:rPr lang="en-US" dirty="0" smtClean="0"/>
              <a:t>plan.</a:t>
            </a:r>
            <a:endParaRPr lang="en-US" dirty="0"/>
          </a:p>
          <a:p>
            <a:pPr lvl="1"/>
            <a:r>
              <a:rPr lang="en-US" dirty="0"/>
              <a:t>Individuals who are </a:t>
            </a:r>
            <a:r>
              <a:rPr lang="en-US" dirty="0" smtClean="0"/>
              <a:t>using (or </a:t>
            </a:r>
            <a:r>
              <a:rPr lang="en-US" dirty="0"/>
              <a:t>considering) life </a:t>
            </a:r>
            <a:r>
              <a:rPr lang="en-US" dirty="0" smtClean="0"/>
              <a:t>insurance for </a:t>
            </a:r>
            <a:r>
              <a:rPr lang="en-US" dirty="0"/>
              <a:t>pure protection might need less coverage for less time or more coverage for longer–it depends!</a:t>
            </a:r>
          </a:p>
          <a:p>
            <a:pPr lvl="1"/>
            <a:r>
              <a:rPr lang="en-US" dirty="0" smtClean="0"/>
              <a:t>Individuals who are supporting (or considering) life insurance for estate tax liquidity might find that they either get by with less insurance or a </a:t>
            </a:r>
            <a:r>
              <a:rPr lang="en-US" dirty="0"/>
              <a:t>less permanent form of </a:t>
            </a:r>
            <a:r>
              <a:rPr lang="en-US" dirty="0" smtClean="0"/>
              <a:t>insurance or will have to maintain or increase their </a:t>
            </a:r>
            <a:r>
              <a:rPr lang="en-US" dirty="0"/>
              <a:t>current insurance </a:t>
            </a:r>
            <a:r>
              <a:rPr lang="en-US" dirty="0" smtClean="0"/>
              <a:t>program</a:t>
            </a:r>
            <a:endParaRPr lang="en-US" dirty="0"/>
          </a:p>
          <a:p>
            <a:pPr lvl="2"/>
            <a:endParaRPr lang="en-US" dirty="0" smtClean="0"/>
          </a:p>
          <a:p>
            <a:pPr lvl="1">
              <a:buFont typeface="Arial" pitchFamily="34" charset="0"/>
              <a:buNone/>
            </a:pPr>
            <a:r>
              <a:rPr lang="en-US" dirty="0" smtClean="0"/>
              <a:t> </a:t>
            </a:r>
          </a:p>
          <a:p>
            <a:endParaRPr lang="en-US" dirty="0" smtClean="0"/>
          </a:p>
          <a:p>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Some “basic” questions for the individual</a:t>
            </a:r>
            <a:br>
              <a:rPr lang="en-US" dirty="0" smtClean="0"/>
            </a:br>
            <a:endParaRPr lang="en-US" dirty="0" smtClean="0"/>
          </a:p>
        </p:txBody>
      </p:sp>
      <p:sp>
        <p:nvSpPr>
          <p:cNvPr id="6147" name="Rectangle 3"/>
          <p:cNvSpPr>
            <a:spLocks noGrp="1" noChangeArrowheads="1"/>
          </p:cNvSpPr>
          <p:nvPr>
            <p:ph type="body" idx="1"/>
          </p:nvPr>
        </p:nvSpPr>
        <p:spPr/>
        <p:txBody>
          <a:bodyPr/>
          <a:lstStyle/>
          <a:p>
            <a:r>
              <a:rPr lang="en-US" sz="2400" dirty="0" smtClean="0"/>
              <a:t>How much life insurance do you have?</a:t>
            </a:r>
          </a:p>
          <a:p>
            <a:r>
              <a:rPr lang="en-US" sz="2400" dirty="0" smtClean="0"/>
              <a:t>How was that amount of coverage determined? </a:t>
            </a:r>
          </a:p>
          <a:p>
            <a:r>
              <a:rPr lang="en-US" sz="2400" dirty="0" smtClean="0"/>
              <a:t>What were the key objectives and assumptions you used to determine the amount of coverage for each need?</a:t>
            </a:r>
          </a:p>
          <a:p>
            <a:r>
              <a:rPr lang="en-US" dirty="0" smtClean="0"/>
              <a:t>Do you still have those objectives? Are those assumptions still valid?</a:t>
            </a:r>
            <a:endParaRPr lang="en-US" sz="2400" dirty="0" smtClean="0"/>
          </a:p>
          <a:p>
            <a:r>
              <a:rPr lang="en-US" sz="2400" dirty="0" smtClean="0"/>
              <a:t>Do you </a:t>
            </a:r>
            <a:r>
              <a:rPr lang="en-US" dirty="0" smtClean="0"/>
              <a:t>know if you </a:t>
            </a:r>
            <a:r>
              <a:rPr lang="en-US" sz="2400" dirty="0" smtClean="0"/>
              <a:t>own the right type of products? </a:t>
            </a:r>
          </a:p>
          <a:p>
            <a:r>
              <a:rPr lang="en-US" sz="2400" dirty="0" smtClean="0"/>
              <a:t>Do you know if your coverage is competitively priced?</a:t>
            </a:r>
          </a:p>
          <a:p>
            <a:r>
              <a:rPr lang="en-US" sz="2400" dirty="0" smtClean="0"/>
              <a:t>Are you sure the policy ownership and beneficiary arrangements are appropriate and tax-efficient for your situation and objectives?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needs analysis after ATRA, etc.</a:t>
            </a:r>
            <a:r>
              <a:rPr lang="en-US" dirty="0"/>
              <a:t/>
            </a:r>
            <a:br>
              <a:rPr lang="en-US" dirty="0"/>
            </a:br>
            <a:endParaRPr lang="en-US" dirty="0"/>
          </a:p>
        </p:txBody>
      </p:sp>
      <p:sp>
        <p:nvSpPr>
          <p:cNvPr id="3" name="Content Placeholder 2"/>
          <p:cNvSpPr>
            <a:spLocks noGrp="1"/>
          </p:cNvSpPr>
          <p:nvPr>
            <p:ph idx="1"/>
          </p:nvPr>
        </p:nvSpPr>
        <p:spPr>
          <a:xfrm>
            <a:off x="457200" y="1236033"/>
            <a:ext cx="8229600" cy="4698000"/>
          </a:xfrm>
        </p:spPr>
        <p:txBody>
          <a:bodyPr/>
          <a:lstStyle/>
          <a:p>
            <a:r>
              <a:rPr lang="en-US" dirty="0"/>
              <a:t>A life insurance needs </a:t>
            </a:r>
            <a:r>
              <a:rPr lang="en-US" dirty="0" smtClean="0"/>
              <a:t>analysis </a:t>
            </a:r>
            <a:r>
              <a:rPr lang="en-US" dirty="0"/>
              <a:t>is one of the fundamental components of a personal financial plan. </a:t>
            </a:r>
            <a:endParaRPr lang="en-US" dirty="0" smtClean="0"/>
          </a:p>
          <a:p>
            <a:r>
              <a:rPr lang="en-US" dirty="0" smtClean="0"/>
              <a:t>Compares </a:t>
            </a:r>
            <a:r>
              <a:rPr lang="en-US" dirty="0"/>
              <a:t>the needs that </a:t>
            </a:r>
            <a:r>
              <a:rPr lang="en-US" dirty="0" smtClean="0"/>
              <a:t>a </a:t>
            </a:r>
            <a:r>
              <a:rPr lang="en-US" dirty="0"/>
              <a:t>surviving spouse and/or other dependents will have for capital with </a:t>
            </a:r>
            <a:r>
              <a:rPr lang="en-US" dirty="0" smtClean="0"/>
              <a:t>its sources, all based on assumptions that include projected tax </a:t>
            </a:r>
            <a:r>
              <a:rPr lang="en-US" dirty="0"/>
              <a:t>rates on the survivor’s </a:t>
            </a:r>
            <a:r>
              <a:rPr lang="en-US" dirty="0" smtClean="0"/>
              <a:t>income.</a:t>
            </a:r>
          </a:p>
          <a:p>
            <a:r>
              <a:rPr lang="en-US" dirty="0"/>
              <a:t>Pre-2013 analysis should be re-run to reflect the combined effect of ATRA and the </a:t>
            </a:r>
            <a:r>
              <a:rPr lang="en-US" dirty="0" smtClean="0"/>
              <a:t>NIIT on </a:t>
            </a:r>
            <a:r>
              <a:rPr lang="en-US" dirty="0"/>
              <a:t>the “inflection point” for the sufficiency of an individual’s assets to provide for the survivor and </a:t>
            </a:r>
            <a:r>
              <a:rPr lang="en-US" dirty="0" smtClean="0"/>
              <a:t>on the </a:t>
            </a:r>
            <a:r>
              <a:rPr lang="en-US" dirty="0"/>
              <a:t>projected after-tax return on the survivor’s income. </a:t>
            </a:r>
          </a:p>
          <a:p>
            <a:pPr lvl="1"/>
            <a:r>
              <a:rPr lang="en-US" dirty="0" smtClean="0"/>
              <a:t>The point is that the analysis should consider both!  </a:t>
            </a:r>
            <a:endParaRPr lang="en-US" dirty="0"/>
          </a:p>
          <a:p>
            <a:pPr lvl="1"/>
            <a:endParaRPr lang="en-US" dirty="0"/>
          </a:p>
          <a:p>
            <a:endParaRPr lang="en-US" dirty="0"/>
          </a:p>
        </p:txBody>
      </p:sp>
    </p:spTree>
    <p:extLst>
      <p:ext uri="{BB962C8B-B14F-4D97-AF65-F5344CB8AC3E}">
        <p14:creationId xmlns:p14="http://schemas.microsoft.com/office/powerpoint/2010/main" val="2293894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Grp="1" noChangeArrowheads="1"/>
          </p:cNvSpPr>
          <p:nvPr>
            <p:ph type="title"/>
          </p:nvPr>
        </p:nvSpPr>
        <p:spPr/>
        <p:txBody>
          <a:bodyPr/>
          <a:lstStyle/>
          <a:p>
            <a:r>
              <a:rPr lang="en-US" dirty="0" smtClean="0"/>
              <a:t>A closer look inside a needs analysis</a:t>
            </a:r>
            <a:endParaRPr lang="en-US" dirty="0"/>
          </a:p>
        </p:txBody>
      </p:sp>
      <p:sp>
        <p:nvSpPr>
          <p:cNvPr id="14339" name="Rectangle 9"/>
          <p:cNvSpPr>
            <a:spLocks noGrp="1" noChangeArrowheads="1"/>
          </p:cNvSpPr>
          <p:nvPr>
            <p:ph type="body" idx="1"/>
          </p:nvPr>
        </p:nvSpPr>
        <p:spPr>
          <a:xfrm>
            <a:off x="457200" y="1277007"/>
            <a:ext cx="8229600" cy="4846593"/>
          </a:xfrm>
        </p:spPr>
        <p:txBody>
          <a:bodyPr/>
          <a:lstStyle/>
          <a:p>
            <a:r>
              <a:rPr lang="en-US" dirty="0" smtClean="0"/>
              <a:t>Immediate needs or set asides</a:t>
            </a:r>
          </a:p>
          <a:p>
            <a:pPr lvl="1"/>
            <a:r>
              <a:rPr lang="en-US" dirty="0" smtClean="0"/>
              <a:t>Expenses, debts, income taxes, etc.</a:t>
            </a:r>
          </a:p>
          <a:p>
            <a:pPr lvl="1"/>
            <a:r>
              <a:rPr lang="en-US" dirty="0" smtClean="0"/>
              <a:t>Estate taxes</a:t>
            </a:r>
          </a:p>
          <a:p>
            <a:pPr lvl="2"/>
            <a:r>
              <a:rPr lang="en-US" dirty="0" smtClean="0"/>
              <a:t>If so, when, how much and, if at the “second” death, will they care?</a:t>
            </a:r>
          </a:p>
          <a:p>
            <a:pPr lvl="1"/>
            <a:r>
              <a:rPr lang="en-US" dirty="0" smtClean="0"/>
              <a:t>Mortgage(s)</a:t>
            </a:r>
          </a:p>
          <a:p>
            <a:pPr lvl="2"/>
            <a:r>
              <a:rPr lang="en-US" dirty="0" smtClean="0"/>
              <a:t>Pay off or just keep paying?</a:t>
            </a:r>
          </a:p>
          <a:p>
            <a:pPr lvl="2"/>
            <a:r>
              <a:rPr lang="en-US" dirty="0" smtClean="0"/>
              <a:t>What’s the clinical test? Now what’s the visceral test?</a:t>
            </a:r>
          </a:p>
          <a:p>
            <a:pPr lvl="1"/>
            <a:r>
              <a:rPr lang="en-US" dirty="0" smtClean="0"/>
              <a:t>Education funds for children</a:t>
            </a:r>
          </a:p>
          <a:p>
            <a:pPr lvl="1"/>
            <a:r>
              <a:rPr lang="en-US" dirty="0" smtClean="0"/>
              <a:t>Funds for resumption of education for surviving spouse?</a:t>
            </a:r>
          </a:p>
          <a:p>
            <a:pPr marL="723900" lvl="2" indent="0">
              <a:buNone/>
            </a:pPr>
            <a:endParaRPr lang="en-US" dirty="0"/>
          </a:p>
          <a:p>
            <a:pPr marL="355600" lvl="1" indent="0">
              <a:buNone/>
            </a:pPr>
            <a:endParaRPr lang="en-US" dirty="0" smtClean="0"/>
          </a:p>
          <a:p>
            <a:endParaRPr lang="en-US" dirty="0" smtClean="0"/>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Grp="1" noChangeArrowheads="1"/>
          </p:cNvSpPr>
          <p:nvPr>
            <p:ph type="title"/>
          </p:nvPr>
        </p:nvSpPr>
        <p:spPr/>
        <p:txBody>
          <a:bodyPr/>
          <a:lstStyle/>
          <a:p>
            <a:r>
              <a:rPr lang="en-US" dirty="0" smtClean="0"/>
              <a:t>A closer look inside a needs analysis</a:t>
            </a:r>
            <a:endParaRPr lang="en-US" dirty="0"/>
          </a:p>
        </p:txBody>
      </p:sp>
      <p:sp>
        <p:nvSpPr>
          <p:cNvPr id="14339" name="Rectangle 9"/>
          <p:cNvSpPr>
            <a:spLocks noGrp="1" noChangeArrowheads="1"/>
          </p:cNvSpPr>
          <p:nvPr>
            <p:ph type="body" idx="1"/>
          </p:nvPr>
        </p:nvSpPr>
        <p:spPr>
          <a:xfrm>
            <a:off x="457200" y="1277007"/>
            <a:ext cx="8229600" cy="4846593"/>
          </a:xfrm>
        </p:spPr>
        <p:txBody>
          <a:bodyPr/>
          <a:lstStyle/>
          <a:p>
            <a:r>
              <a:rPr lang="en-US" dirty="0" smtClean="0"/>
              <a:t>Income needs</a:t>
            </a:r>
          </a:p>
          <a:p>
            <a:pPr lvl="1"/>
            <a:r>
              <a:rPr lang="en-US" dirty="0" smtClean="0"/>
              <a:t>How </a:t>
            </a:r>
            <a:r>
              <a:rPr lang="en-US" dirty="0"/>
              <a:t>much money will </a:t>
            </a:r>
            <a:r>
              <a:rPr lang="en-US" dirty="0" smtClean="0"/>
              <a:t>the surviving </a:t>
            </a:r>
            <a:r>
              <a:rPr lang="en-US" dirty="0"/>
              <a:t>spouse need </a:t>
            </a:r>
            <a:r>
              <a:rPr lang="en-US" dirty="0" smtClean="0"/>
              <a:t>(or want) on </a:t>
            </a:r>
            <a:r>
              <a:rPr lang="en-US" dirty="0"/>
              <a:t>an </a:t>
            </a:r>
            <a:r>
              <a:rPr lang="en-US" dirty="0" smtClean="0"/>
              <a:t>annual </a:t>
            </a:r>
            <a:r>
              <a:rPr lang="en-US" dirty="0"/>
              <a:t>basis? </a:t>
            </a:r>
            <a:endParaRPr lang="en-US" dirty="0" smtClean="0"/>
          </a:p>
          <a:p>
            <a:pPr lvl="2"/>
            <a:r>
              <a:rPr lang="en-US" dirty="0" smtClean="0"/>
              <a:t>Note </a:t>
            </a:r>
            <a:r>
              <a:rPr lang="en-US" dirty="0"/>
              <a:t>changing needs as spouse and children get </a:t>
            </a:r>
            <a:r>
              <a:rPr lang="en-US" dirty="0" smtClean="0"/>
              <a:t>older</a:t>
            </a:r>
            <a:endParaRPr lang="en-US" dirty="0"/>
          </a:p>
          <a:p>
            <a:pPr lvl="1"/>
            <a:r>
              <a:rPr lang="en-US" dirty="0"/>
              <a:t>Does he or she want to live off of income only or consume principal as </a:t>
            </a:r>
            <a:r>
              <a:rPr lang="en-US" dirty="0" smtClean="0"/>
              <a:t>well? </a:t>
            </a:r>
          </a:p>
          <a:p>
            <a:pPr lvl="2"/>
            <a:r>
              <a:rPr lang="en-US" dirty="0" smtClean="0"/>
              <a:t>Does he or she understand </a:t>
            </a:r>
            <a:r>
              <a:rPr lang="en-US" dirty="0"/>
              <a:t>the costs/risks </a:t>
            </a:r>
            <a:r>
              <a:rPr lang="en-US" dirty="0" smtClean="0"/>
              <a:t>inherent in </a:t>
            </a:r>
            <a:r>
              <a:rPr lang="en-US" dirty="0"/>
              <a:t>this </a:t>
            </a:r>
            <a:r>
              <a:rPr lang="en-US" dirty="0" smtClean="0"/>
              <a:t>choice?</a:t>
            </a:r>
          </a:p>
          <a:p>
            <a:pPr lvl="2"/>
            <a:r>
              <a:rPr lang="en-US" dirty="0" smtClean="0"/>
              <a:t>By the way, how long will the survivor live?</a:t>
            </a:r>
            <a:endParaRPr lang="en-US" dirty="0"/>
          </a:p>
          <a:p>
            <a:pPr lvl="2"/>
            <a:endParaRPr lang="en-US" dirty="0"/>
          </a:p>
          <a:p>
            <a:pPr marL="355600" lvl="1" indent="0">
              <a:buNone/>
            </a:pPr>
            <a:endParaRPr lang="en-US" dirty="0" smtClean="0"/>
          </a:p>
          <a:p>
            <a:endParaRPr lang="en-US" dirty="0" smtClean="0"/>
          </a:p>
          <a:p>
            <a:pPr lvl="1"/>
            <a:endParaRPr lang="en-US" dirty="0"/>
          </a:p>
        </p:txBody>
      </p:sp>
    </p:spTree>
    <p:extLst>
      <p:ext uri="{BB962C8B-B14F-4D97-AF65-F5344CB8AC3E}">
        <p14:creationId xmlns:p14="http://schemas.microsoft.com/office/powerpoint/2010/main" val="27951423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Y_regular_presentation_2007">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xml><?xml version="1.0" encoding="utf-8"?>
<a:theme xmlns:a="http://schemas.openxmlformats.org/drawingml/2006/main" name="EY light projection">
  <a:themeElements>
    <a:clrScheme name="Custom 1">
      <a:dk1>
        <a:srgbClr val="000000"/>
      </a:dk1>
      <a:lt1>
        <a:srgbClr val="808080"/>
      </a:lt1>
      <a:dk2>
        <a:srgbClr val="FFFFFF"/>
      </a:dk2>
      <a:lt2>
        <a:srgbClr val="80808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544</TotalTime>
  <Words>1973</Words>
  <Application>Microsoft Macintosh PowerPoint</Application>
  <PresentationFormat>On-screen Show (4:3)</PresentationFormat>
  <Paragraphs>138</Paragraphs>
  <Slides>19</Slides>
  <Notes>7</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EY_regular_presentation_2007</vt:lpstr>
      <vt:lpstr>EY light projection</vt:lpstr>
      <vt:lpstr>Rethinking the Role of Life Insurance in Estate Planning</vt:lpstr>
      <vt:lpstr>This presentation is provided solely for the purpose of enhancing knowledge on tax matters. It does not provide tax advice to any taxpayer because it does not take into account any specific taxpayer’s facts and circumstances. -----------------   The opinions expressed in this presentation are those of the presenter and not necessarily those of Ernst &amp; Young LLP.  -------------------  © 2014 Ernst &amp; Young LLP.  All rights reserved.  No part of this document may be reproduced, transmitted or otherwise distributed in any form or by any means, electronic or mechanical, including by photocopying, facsimile transmission, recording, rekeying, or using any information storage and retrieval system, without written permission from Ernst &amp; Young LLP.  Any reproduction, transmission or distribution of this form or any of the material herein is prohibited and is in violation of U.S. and international law.  Ernst &amp; Young LLP expressly disclaims any liability in connection with use of this presentation or its contents by any third party. </vt:lpstr>
      <vt:lpstr>Topics</vt:lpstr>
      <vt:lpstr>What’s the “estate plan”?</vt:lpstr>
      <vt:lpstr>Planning after ATRA and the NIIT   </vt:lpstr>
      <vt:lpstr>Some “basic” questions for the individual </vt:lpstr>
      <vt:lpstr>Insurance needs analysis after ATRA, etc. </vt:lpstr>
      <vt:lpstr>A closer look inside a needs analysis</vt:lpstr>
      <vt:lpstr>A closer look inside a needs analysis</vt:lpstr>
      <vt:lpstr>Capital sources (and associated questions)</vt:lpstr>
      <vt:lpstr>We know the right amount…now what?</vt:lpstr>
      <vt:lpstr>Insurance products as tax-advantaged investments</vt:lpstr>
      <vt:lpstr>Life insurance for estate liquidity      </vt:lpstr>
      <vt:lpstr>Treasure, toss or tweak that policy?   </vt:lpstr>
      <vt:lpstr>Life insurance as a form of capital transfer</vt:lpstr>
      <vt:lpstr>A good time to come to the aid of your ILIT?</vt:lpstr>
      <vt:lpstr>A good time to come to the aid of your ILIT?</vt:lpstr>
      <vt:lpstr>What advisors should ask agents</vt:lpstr>
      <vt:lpstr>What agents should ask advisors</vt:lpstr>
    </vt:vector>
  </TitlesOfParts>
  <Company>Ernst &amp; Young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dc:title>
  <dc:creator>Diana L Brattoli</dc:creator>
  <cp:lastModifiedBy>Stephanie Hill</cp:lastModifiedBy>
  <cp:revision>64</cp:revision>
  <cp:lastPrinted>2014-10-15T22:02:42Z</cp:lastPrinted>
  <dcterms:created xsi:type="dcterms:W3CDTF">2013-05-31T15:26:26Z</dcterms:created>
  <dcterms:modified xsi:type="dcterms:W3CDTF">2014-10-15T22:14:19Z</dcterms:modified>
</cp:coreProperties>
</file>