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01" r:id="rId1"/>
    <p:sldMasterId id="2147483714" r:id="rId2"/>
    <p:sldMasterId id="2147483727" r:id="rId3"/>
    <p:sldMasterId id="2147483735" r:id="rId4"/>
  </p:sldMasterIdLst>
  <p:notesMasterIdLst>
    <p:notesMasterId r:id="rId28"/>
  </p:notesMasterIdLst>
  <p:handoutMasterIdLst>
    <p:handoutMasterId r:id="rId29"/>
  </p:handoutMasterIdLst>
  <p:sldIdLst>
    <p:sldId id="416" r:id="rId5"/>
    <p:sldId id="499" r:id="rId6"/>
    <p:sldId id="500" r:id="rId7"/>
    <p:sldId id="501" r:id="rId8"/>
    <p:sldId id="502" r:id="rId9"/>
    <p:sldId id="503" r:id="rId10"/>
    <p:sldId id="504" r:id="rId11"/>
    <p:sldId id="505" r:id="rId12"/>
    <p:sldId id="506" r:id="rId13"/>
    <p:sldId id="507" r:id="rId14"/>
    <p:sldId id="508" r:id="rId15"/>
    <p:sldId id="417" r:id="rId16"/>
    <p:sldId id="509" r:id="rId17"/>
    <p:sldId id="510" r:id="rId18"/>
    <p:sldId id="511" r:id="rId19"/>
    <p:sldId id="512" r:id="rId20"/>
    <p:sldId id="513" r:id="rId21"/>
    <p:sldId id="514" r:id="rId22"/>
    <p:sldId id="515" r:id="rId23"/>
    <p:sldId id="479" r:id="rId24"/>
    <p:sldId id="480" r:id="rId25"/>
    <p:sldId id="481" r:id="rId26"/>
    <p:sldId id="516" r:id="rId27"/>
  </p:sldIdLst>
  <p:sldSz cx="9144000" cy="6858000" type="screen4x3"/>
  <p:notesSz cx="7010400" cy="9296400"/>
  <p:defaultTextStyle>
    <a:defPPr>
      <a:defRPr lang="en-US"/>
    </a:defPPr>
    <a:lvl1pPr algn="l" rtl="0" fontAlgn="base">
      <a:spcBef>
        <a:spcPts val="600"/>
      </a:spcBef>
      <a:spcAft>
        <a:spcPct val="0"/>
      </a:spcAft>
      <a:buClr>
        <a:srgbClr val="990033"/>
      </a:buClr>
      <a:buChar char="•"/>
      <a:defRPr kern="1200">
        <a:solidFill>
          <a:schemeClr val="tx1"/>
        </a:solidFill>
        <a:latin typeface="Frutiger 55 Roman" pitchFamily="34" charset="0"/>
        <a:ea typeface="+mn-ea"/>
        <a:cs typeface="+mn-cs"/>
      </a:defRPr>
    </a:lvl1pPr>
    <a:lvl2pPr marL="457200" algn="l" rtl="0" fontAlgn="base">
      <a:spcBef>
        <a:spcPts val="600"/>
      </a:spcBef>
      <a:spcAft>
        <a:spcPct val="0"/>
      </a:spcAft>
      <a:buClr>
        <a:srgbClr val="990033"/>
      </a:buClr>
      <a:buChar char="•"/>
      <a:defRPr kern="1200">
        <a:solidFill>
          <a:schemeClr val="tx1"/>
        </a:solidFill>
        <a:latin typeface="Frutiger 55 Roman" pitchFamily="34" charset="0"/>
        <a:ea typeface="+mn-ea"/>
        <a:cs typeface="+mn-cs"/>
      </a:defRPr>
    </a:lvl2pPr>
    <a:lvl3pPr marL="914400" algn="l" rtl="0" fontAlgn="base">
      <a:spcBef>
        <a:spcPts val="600"/>
      </a:spcBef>
      <a:spcAft>
        <a:spcPct val="0"/>
      </a:spcAft>
      <a:buClr>
        <a:srgbClr val="990033"/>
      </a:buClr>
      <a:buChar char="•"/>
      <a:defRPr kern="1200">
        <a:solidFill>
          <a:schemeClr val="tx1"/>
        </a:solidFill>
        <a:latin typeface="Frutiger 55 Roman" pitchFamily="34" charset="0"/>
        <a:ea typeface="+mn-ea"/>
        <a:cs typeface="+mn-cs"/>
      </a:defRPr>
    </a:lvl3pPr>
    <a:lvl4pPr marL="1371600" algn="l" rtl="0" fontAlgn="base">
      <a:spcBef>
        <a:spcPts val="600"/>
      </a:spcBef>
      <a:spcAft>
        <a:spcPct val="0"/>
      </a:spcAft>
      <a:buClr>
        <a:srgbClr val="990033"/>
      </a:buClr>
      <a:buChar char="•"/>
      <a:defRPr kern="1200">
        <a:solidFill>
          <a:schemeClr val="tx1"/>
        </a:solidFill>
        <a:latin typeface="Frutiger 55 Roman" pitchFamily="34" charset="0"/>
        <a:ea typeface="+mn-ea"/>
        <a:cs typeface="+mn-cs"/>
      </a:defRPr>
    </a:lvl4pPr>
    <a:lvl5pPr marL="1828800" algn="l" rtl="0" fontAlgn="base">
      <a:spcBef>
        <a:spcPts val="600"/>
      </a:spcBef>
      <a:spcAft>
        <a:spcPct val="0"/>
      </a:spcAft>
      <a:buClr>
        <a:srgbClr val="990033"/>
      </a:buClr>
      <a:buChar char="•"/>
      <a:defRPr kern="1200">
        <a:solidFill>
          <a:schemeClr val="tx1"/>
        </a:solidFill>
        <a:latin typeface="Frutiger 55 Roman" pitchFamily="34" charset="0"/>
        <a:ea typeface="+mn-ea"/>
        <a:cs typeface="+mn-cs"/>
      </a:defRPr>
    </a:lvl5pPr>
    <a:lvl6pPr marL="2286000" algn="l" defTabSz="914400" rtl="0" eaLnBrk="1" latinLnBrk="0" hangingPunct="1">
      <a:defRPr kern="1200">
        <a:solidFill>
          <a:schemeClr val="tx1"/>
        </a:solidFill>
        <a:latin typeface="Frutiger 55 Roman" pitchFamily="34" charset="0"/>
        <a:ea typeface="+mn-ea"/>
        <a:cs typeface="+mn-cs"/>
      </a:defRPr>
    </a:lvl6pPr>
    <a:lvl7pPr marL="2743200" algn="l" defTabSz="914400" rtl="0" eaLnBrk="1" latinLnBrk="0" hangingPunct="1">
      <a:defRPr kern="1200">
        <a:solidFill>
          <a:schemeClr val="tx1"/>
        </a:solidFill>
        <a:latin typeface="Frutiger 55 Roman" pitchFamily="34" charset="0"/>
        <a:ea typeface="+mn-ea"/>
        <a:cs typeface="+mn-cs"/>
      </a:defRPr>
    </a:lvl7pPr>
    <a:lvl8pPr marL="3200400" algn="l" defTabSz="914400" rtl="0" eaLnBrk="1" latinLnBrk="0" hangingPunct="1">
      <a:defRPr kern="1200">
        <a:solidFill>
          <a:schemeClr val="tx1"/>
        </a:solidFill>
        <a:latin typeface="Frutiger 55 Roman" pitchFamily="34" charset="0"/>
        <a:ea typeface="+mn-ea"/>
        <a:cs typeface="+mn-cs"/>
      </a:defRPr>
    </a:lvl8pPr>
    <a:lvl9pPr marL="3657600" algn="l" defTabSz="914400" rtl="0" eaLnBrk="1" latinLnBrk="0" hangingPunct="1">
      <a:defRPr kern="1200">
        <a:solidFill>
          <a:schemeClr val="tx1"/>
        </a:solidFill>
        <a:latin typeface="Frutiger 55 Roman"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00206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90" d="100"/>
          <a:sy n="90" d="100"/>
        </p:scale>
        <p:origin x="-280" y="-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74"/>
    </p:cViewPr>
  </p:sorterViewPr>
  <p:notesViewPr>
    <p:cSldViewPr>
      <p:cViewPr varScale="1">
        <p:scale>
          <a:sx n="78" d="100"/>
          <a:sy n="78" d="100"/>
        </p:scale>
        <p:origin x="-198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 Target="slides/slide1.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5.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6" name="Rectangle 6"/>
          <p:cNvSpPr>
            <a:spLocks noChangeArrowheads="1"/>
          </p:cNvSpPr>
          <p:nvPr/>
        </p:nvSpPr>
        <p:spPr bwMode="auto">
          <a:xfrm>
            <a:off x="-152400" y="8913812"/>
            <a:ext cx="7162800" cy="311150"/>
          </a:xfrm>
          <a:prstGeom prst="rect">
            <a:avLst/>
          </a:prstGeom>
          <a:noFill/>
          <a:ln w="9525">
            <a:noFill/>
            <a:miter lim="800000"/>
            <a:headEnd/>
            <a:tailEnd/>
          </a:ln>
          <a:effectLst/>
        </p:spPr>
        <p:txBody>
          <a:bodyPr lIns="93167" tIns="46584" rIns="93167" bIns="46584" anchor="b"/>
          <a:lstStyle/>
          <a:p>
            <a:pPr marL="233363" defTabSz="646113" eaLnBrk="0" hangingPunct="0">
              <a:spcBef>
                <a:spcPct val="0"/>
              </a:spcBef>
              <a:buClrTx/>
              <a:buFontTx/>
              <a:buNone/>
              <a:defRPr/>
            </a:pPr>
            <a:r>
              <a:rPr lang="en-US" altLang="en-US" sz="900" dirty="0">
                <a:latin typeface="Tahoma" pitchFamily="34" charset="0"/>
                <a:cs typeface="Tahoma" pitchFamily="34" charset="0"/>
              </a:rPr>
              <a:t>Overview of the Trust Business				                              	Cannon Financial Institute, Inc.</a:t>
            </a:r>
          </a:p>
        </p:txBody>
      </p:sp>
      <p:sp>
        <p:nvSpPr>
          <p:cNvPr id="30727" name="Rectangle 7"/>
          <p:cNvSpPr>
            <a:spLocks noChangeArrowheads="1"/>
          </p:cNvSpPr>
          <p:nvPr/>
        </p:nvSpPr>
        <p:spPr bwMode="auto">
          <a:xfrm>
            <a:off x="3313113" y="8837612"/>
            <a:ext cx="427037" cy="387350"/>
          </a:xfrm>
          <a:prstGeom prst="rect">
            <a:avLst/>
          </a:prstGeom>
          <a:noFill/>
          <a:ln w="9525">
            <a:noFill/>
            <a:miter lim="800000"/>
            <a:headEnd/>
            <a:tailEnd/>
          </a:ln>
          <a:effectLst/>
        </p:spPr>
        <p:txBody>
          <a:bodyPr lIns="93167" tIns="46584" rIns="93167" bIns="46584" anchor="b"/>
          <a:lstStyle/>
          <a:p>
            <a:pPr algn="r" defTabSz="930275" eaLnBrk="0" hangingPunct="0">
              <a:spcBef>
                <a:spcPct val="0"/>
              </a:spcBef>
              <a:buClrTx/>
              <a:buFontTx/>
              <a:buNone/>
              <a:defRPr/>
            </a:pPr>
            <a:fld id="{FEF8AE37-50D4-4C99-8C2B-BF17213DE29E}" type="slidenum">
              <a:rPr lang="en-US" altLang="en-US" sz="900">
                <a:latin typeface="Palatino" pitchFamily="18" charset="0"/>
              </a:rPr>
              <a:pPr algn="r" defTabSz="930275" eaLnBrk="0" hangingPunct="0">
                <a:spcBef>
                  <a:spcPct val="0"/>
                </a:spcBef>
                <a:buClrTx/>
                <a:buFontTx/>
                <a:buNone/>
                <a:defRPr/>
              </a:pPr>
              <a:t>‹#›</a:t>
            </a:fld>
            <a:endParaRPr lang="en-US" altLang="en-US" sz="1200">
              <a:latin typeface="Times" pitchFamily="18" charset="0"/>
            </a:endParaRPr>
          </a:p>
        </p:txBody>
      </p:sp>
      <p:sp>
        <p:nvSpPr>
          <p:cNvPr id="30728" name="Line 8"/>
          <p:cNvSpPr>
            <a:spLocks noChangeShapeType="1"/>
          </p:cNvSpPr>
          <p:nvPr/>
        </p:nvSpPr>
        <p:spPr bwMode="auto">
          <a:xfrm flipV="1">
            <a:off x="152400" y="8991600"/>
            <a:ext cx="6629400" cy="0"/>
          </a:xfrm>
          <a:prstGeom prst="line">
            <a:avLst/>
          </a:prstGeom>
          <a:noFill/>
          <a:ln w="9525">
            <a:solidFill>
              <a:schemeClr val="tx1"/>
            </a:solidFill>
            <a:round/>
            <a:headEnd/>
            <a:tailEnd/>
          </a:ln>
          <a:effectLst/>
        </p:spPr>
        <p:txBody>
          <a:bodyPr wrap="none" anchor="ctr"/>
          <a:lstStyle/>
          <a:p>
            <a:pPr>
              <a:defRPr/>
            </a:pPr>
            <a:endParaRPr lang="en-US" dirty="0"/>
          </a:p>
        </p:txBody>
      </p:sp>
      <p:sp>
        <p:nvSpPr>
          <p:cNvPr id="30729" name="Rectangle 9"/>
          <p:cNvSpPr>
            <a:spLocks noChangeArrowheads="1"/>
          </p:cNvSpPr>
          <p:nvPr/>
        </p:nvSpPr>
        <p:spPr bwMode="auto">
          <a:xfrm>
            <a:off x="3175" y="8763000"/>
            <a:ext cx="7010400" cy="465137"/>
          </a:xfrm>
          <a:prstGeom prst="rect">
            <a:avLst/>
          </a:prstGeom>
          <a:noFill/>
          <a:ln w="9525">
            <a:noFill/>
            <a:miter lim="800000"/>
            <a:headEnd/>
            <a:tailEnd/>
          </a:ln>
          <a:effectLst/>
        </p:spPr>
        <p:txBody>
          <a:bodyPr lIns="93148" tIns="46573" rIns="93148" bIns="46573" anchor="b"/>
          <a:lstStyle/>
          <a:p>
            <a:pPr defTabSz="920750" eaLnBrk="0" hangingPunct="0">
              <a:spcBef>
                <a:spcPct val="0"/>
              </a:spcBef>
              <a:buClrTx/>
              <a:buFontTx/>
              <a:buNone/>
              <a:defRPr/>
            </a:pPr>
            <a:r>
              <a:rPr lang="en-US" altLang="en-US" sz="1200">
                <a:latin typeface="Times" pitchFamily="18" charset="0"/>
              </a:rPr>
              <a:t>	</a:t>
            </a:r>
          </a:p>
        </p:txBody>
      </p:sp>
    </p:spTree>
    <p:extLst>
      <p:ext uri="{BB962C8B-B14F-4D97-AF65-F5344CB8AC3E}">
        <p14:creationId xmlns:p14="http://schemas.microsoft.com/office/powerpoint/2010/main" val="40706801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67" tIns="46584" rIns="93167" bIns="46584" numCol="1" anchor="t" anchorCtr="0" compatLnSpc="1">
            <a:prstTxWarp prst="textNoShape">
              <a:avLst/>
            </a:prstTxWarp>
          </a:bodyPr>
          <a:lstStyle>
            <a:lvl1pPr defTabSz="930275" eaLnBrk="0" hangingPunct="0">
              <a:spcBef>
                <a:spcPct val="0"/>
              </a:spcBef>
              <a:buClrTx/>
              <a:buFontTx/>
              <a:buNone/>
              <a:defRPr sz="1200">
                <a:latin typeface="Times" pitchFamily="18" charset="0"/>
              </a:defRPr>
            </a:lvl1pPr>
          </a:lstStyle>
          <a:p>
            <a:pPr>
              <a:defRPr/>
            </a:pPr>
            <a:endParaRPr lang="en-US" altLang="en-US"/>
          </a:p>
        </p:txBody>
      </p:sp>
      <p:sp>
        <p:nvSpPr>
          <p:cNvPr id="7171"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67" tIns="46584" rIns="93167" bIns="46584" numCol="1" anchor="t" anchorCtr="0" compatLnSpc="1">
            <a:prstTxWarp prst="textNoShape">
              <a:avLst/>
            </a:prstTxWarp>
          </a:bodyPr>
          <a:lstStyle>
            <a:lvl1pPr algn="r" defTabSz="930275" eaLnBrk="0" hangingPunct="0">
              <a:spcBef>
                <a:spcPct val="0"/>
              </a:spcBef>
              <a:buClrTx/>
              <a:buFontTx/>
              <a:buNone/>
              <a:defRPr sz="1200">
                <a:latin typeface="Times" pitchFamily="18" charset="0"/>
              </a:defRPr>
            </a:lvl1pPr>
          </a:lstStyle>
          <a:p>
            <a:pPr>
              <a:defRPr/>
            </a:pPr>
            <a:endParaRPr lang="en-US" altLang="en-US"/>
          </a:p>
        </p:txBody>
      </p:sp>
      <p:sp>
        <p:nvSpPr>
          <p:cNvPr id="1946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7174" name="Rectangle 6"/>
          <p:cNvSpPr>
            <a:spLocks noGrp="1" noChangeArrowheads="1"/>
          </p:cNvSpPr>
          <p:nvPr>
            <p:ph type="ftr" sz="quarter" idx="4"/>
          </p:nvPr>
        </p:nvSpPr>
        <p:spPr bwMode="auto">
          <a:xfrm>
            <a:off x="0" y="8913812"/>
            <a:ext cx="7010400" cy="311150"/>
          </a:xfrm>
          <a:prstGeom prst="rect">
            <a:avLst/>
          </a:prstGeom>
          <a:noFill/>
          <a:ln w="9525">
            <a:noFill/>
            <a:miter lim="800000"/>
            <a:headEnd/>
            <a:tailEnd/>
          </a:ln>
          <a:effectLst/>
        </p:spPr>
        <p:txBody>
          <a:bodyPr vert="horz" wrap="square" lIns="93167" tIns="46584" rIns="93167" bIns="46584" numCol="1" anchor="b" anchorCtr="0" compatLnSpc="1">
            <a:prstTxWarp prst="textNoShape">
              <a:avLst/>
            </a:prstTxWarp>
          </a:bodyPr>
          <a:lstStyle>
            <a:lvl1pPr marL="233363" defTabSz="646113" eaLnBrk="0" hangingPunct="0">
              <a:spcBef>
                <a:spcPct val="0"/>
              </a:spcBef>
              <a:buClrTx/>
              <a:buFontTx/>
              <a:buNone/>
              <a:defRPr sz="900">
                <a:latin typeface="Tahoma" pitchFamily="34" charset="0"/>
                <a:ea typeface="Tahoma" pitchFamily="34" charset="0"/>
                <a:cs typeface="Tahoma" pitchFamily="34" charset="0"/>
              </a:defRPr>
            </a:lvl1pPr>
          </a:lstStyle>
          <a:p>
            <a:pPr>
              <a:defRPr/>
            </a:pPr>
            <a:r>
              <a:rPr lang="en-US" altLang="en-US" dirty="0" smtClean="0"/>
              <a:t>  Advanced Issues and Updates 2011			                                Cannon Financial Institute, Inc.</a:t>
            </a:r>
            <a:endParaRPr lang="en-US" altLang="en-US" dirty="0"/>
          </a:p>
        </p:txBody>
      </p:sp>
      <p:sp>
        <p:nvSpPr>
          <p:cNvPr id="7175" name="Rectangle 7"/>
          <p:cNvSpPr>
            <a:spLocks noGrp="1" noChangeArrowheads="1"/>
          </p:cNvSpPr>
          <p:nvPr>
            <p:ph type="sldNum" sz="quarter" idx="5"/>
          </p:nvPr>
        </p:nvSpPr>
        <p:spPr bwMode="auto">
          <a:xfrm>
            <a:off x="3276601" y="8837612"/>
            <a:ext cx="463550" cy="387350"/>
          </a:xfrm>
          <a:prstGeom prst="rect">
            <a:avLst/>
          </a:prstGeom>
          <a:noFill/>
          <a:ln w="9525">
            <a:noFill/>
            <a:miter lim="800000"/>
            <a:headEnd/>
            <a:tailEnd/>
          </a:ln>
          <a:effectLst/>
        </p:spPr>
        <p:txBody>
          <a:bodyPr vert="horz" wrap="square" lIns="93167" tIns="46584" rIns="93167" bIns="46584" numCol="1" anchor="b" anchorCtr="0" compatLnSpc="1">
            <a:prstTxWarp prst="textNoShape">
              <a:avLst/>
            </a:prstTxWarp>
          </a:bodyPr>
          <a:lstStyle>
            <a:lvl1pPr algn="ctr" defTabSz="930275" eaLnBrk="0" hangingPunct="0">
              <a:spcBef>
                <a:spcPct val="0"/>
              </a:spcBef>
              <a:buClrTx/>
              <a:buFontTx/>
              <a:buNone/>
              <a:defRPr sz="900">
                <a:latin typeface="Tahoma" pitchFamily="34" charset="0"/>
                <a:ea typeface="Tahoma" pitchFamily="34" charset="0"/>
                <a:cs typeface="Tahoma" pitchFamily="34" charset="0"/>
              </a:defRPr>
            </a:lvl1pPr>
          </a:lstStyle>
          <a:p>
            <a:pPr>
              <a:defRPr/>
            </a:pPr>
            <a:fld id="{9810738B-F532-4DC2-A0B4-F68F031BA375}" type="slidenum">
              <a:rPr lang="en-US" altLang="en-US" smtClean="0"/>
              <a:pPr>
                <a:defRPr/>
              </a:pPr>
              <a:t>‹#›</a:t>
            </a:fld>
            <a:endParaRPr lang="en-US" altLang="en-US"/>
          </a:p>
        </p:txBody>
      </p:sp>
      <p:sp>
        <p:nvSpPr>
          <p:cNvPr id="7176" name="Line 8"/>
          <p:cNvSpPr>
            <a:spLocks noChangeShapeType="1"/>
          </p:cNvSpPr>
          <p:nvPr/>
        </p:nvSpPr>
        <p:spPr bwMode="auto">
          <a:xfrm>
            <a:off x="388938" y="8977312"/>
            <a:ext cx="6392862" cy="0"/>
          </a:xfrm>
          <a:prstGeom prst="line">
            <a:avLst/>
          </a:prstGeom>
          <a:noFill/>
          <a:ln w="9525">
            <a:solidFill>
              <a:schemeClr val="tx1"/>
            </a:solidFill>
            <a:round/>
            <a:headEnd/>
            <a:tailEnd/>
          </a:ln>
          <a:effectLst/>
        </p:spPr>
        <p:txBody>
          <a:bodyPr wrap="none" anchor="ctr"/>
          <a:lstStyle/>
          <a:p>
            <a:pPr>
              <a:defRPr/>
            </a:pPr>
            <a:endParaRPr lang="en-US" sz="900">
              <a:latin typeface="Tahoma" pitchFamily="34" charset="0"/>
              <a:ea typeface="Tahoma" pitchFamily="34" charset="0"/>
              <a:cs typeface="Tahoma" pitchFamily="34" charset="0"/>
            </a:endParaRPr>
          </a:p>
        </p:txBody>
      </p:sp>
      <p:sp>
        <p:nvSpPr>
          <p:cNvPr id="7179" name="Rectangle 11"/>
          <p:cNvSpPr>
            <a:spLocks noChangeArrowheads="1"/>
          </p:cNvSpPr>
          <p:nvPr/>
        </p:nvSpPr>
        <p:spPr bwMode="auto">
          <a:xfrm>
            <a:off x="3175" y="1588"/>
            <a:ext cx="3038475" cy="465137"/>
          </a:xfrm>
          <a:prstGeom prst="rect">
            <a:avLst/>
          </a:prstGeom>
          <a:noFill/>
          <a:ln w="9525">
            <a:noFill/>
            <a:miter lim="800000"/>
            <a:headEnd/>
            <a:tailEnd/>
          </a:ln>
          <a:effectLst/>
        </p:spPr>
        <p:txBody>
          <a:bodyPr lIns="93148" tIns="46573" rIns="93148" bIns="46573"/>
          <a:lstStyle/>
          <a:p>
            <a:pPr defTabSz="920750" eaLnBrk="0" hangingPunct="0">
              <a:spcBef>
                <a:spcPct val="0"/>
              </a:spcBef>
              <a:buClrTx/>
              <a:buFontTx/>
              <a:buNone/>
              <a:defRPr/>
            </a:pPr>
            <a:endParaRPr lang="en-US" altLang="en-US" sz="1200">
              <a:latin typeface="Times" pitchFamily="18" charset="0"/>
            </a:endParaRPr>
          </a:p>
        </p:txBody>
      </p:sp>
      <p:sp>
        <p:nvSpPr>
          <p:cNvPr id="7180" name="Rectangle 12"/>
          <p:cNvSpPr>
            <a:spLocks noChangeArrowheads="1"/>
          </p:cNvSpPr>
          <p:nvPr/>
        </p:nvSpPr>
        <p:spPr bwMode="auto">
          <a:xfrm>
            <a:off x="3975100" y="1588"/>
            <a:ext cx="3038475" cy="465137"/>
          </a:xfrm>
          <a:prstGeom prst="rect">
            <a:avLst/>
          </a:prstGeom>
          <a:noFill/>
          <a:ln w="9525">
            <a:noFill/>
            <a:miter lim="800000"/>
            <a:headEnd/>
            <a:tailEnd/>
          </a:ln>
          <a:effectLst/>
        </p:spPr>
        <p:txBody>
          <a:bodyPr lIns="93148" tIns="46573" rIns="93148" bIns="46573"/>
          <a:lstStyle/>
          <a:p>
            <a:pPr algn="r" defTabSz="920750" eaLnBrk="0" hangingPunct="0">
              <a:spcBef>
                <a:spcPct val="0"/>
              </a:spcBef>
              <a:buClrTx/>
              <a:buFontTx/>
              <a:buNone/>
              <a:defRPr/>
            </a:pPr>
            <a:endParaRPr lang="en-US" altLang="en-US" sz="1200">
              <a:latin typeface="Times" pitchFamily="18" charset="0"/>
            </a:endParaRPr>
          </a:p>
        </p:txBody>
      </p:sp>
      <p:sp>
        <p:nvSpPr>
          <p:cNvPr id="7181" name="Rectangle 13"/>
          <p:cNvSpPr>
            <a:spLocks noChangeArrowheads="1"/>
          </p:cNvSpPr>
          <p:nvPr/>
        </p:nvSpPr>
        <p:spPr bwMode="auto">
          <a:xfrm>
            <a:off x="3175" y="8763000"/>
            <a:ext cx="7010400" cy="465137"/>
          </a:xfrm>
          <a:prstGeom prst="rect">
            <a:avLst/>
          </a:prstGeom>
          <a:noFill/>
          <a:ln w="9525">
            <a:noFill/>
            <a:miter lim="800000"/>
            <a:headEnd/>
            <a:tailEnd/>
          </a:ln>
          <a:effectLst/>
        </p:spPr>
        <p:txBody>
          <a:bodyPr lIns="93148" tIns="46573" rIns="93148" bIns="46573" anchor="b"/>
          <a:lstStyle/>
          <a:p>
            <a:pPr defTabSz="920750" eaLnBrk="0" hangingPunct="0">
              <a:spcBef>
                <a:spcPct val="0"/>
              </a:spcBef>
              <a:buClrTx/>
              <a:buFontTx/>
              <a:buNone/>
              <a:defRPr/>
            </a:pPr>
            <a:r>
              <a:rPr lang="en-US" altLang="en-US" sz="900">
                <a:latin typeface="Tahoma" pitchFamily="34" charset="0"/>
                <a:ea typeface="Tahoma" pitchFamily="34" charset="0"/>
                <a:cs typeface="Tahoma" pitchFamily="34" charset="0"/>
              </a:rPr>
              <a:t>	</a:t>
            </a:r>
          </a:p>
        </p:txBody>
      </p:sp>
      <p:sp>
        <p:nvSpPr>
          <p:cNvPr id="7197" name="Rectangle 29"/>
          <p:cNvSpPr>
            <a:spLocks noChangeArrowheads="1"/>
          </p:cNvSpPr>
          <p:nvPr/>
        </p:nvSpPr>
        <p:spPr bwMode="auto">
          <a:xfrm>
            <a:off x="3175" y="1588"/>
            <a:ext cx="3038475" cy="465137"/>
          </a:xfrm>
          <a:prstGeom prst="rect">
            <a:avLst/>
          </a:prstGeom>
          <a:noFill/>
          <a:ln w="9525">
            <a:noFill/>
            <a:miter lim="800000"/>
            <a:headEnd/>
            <a:tailEnd/>
          </a:ln>
          <a:effectLst/>
        </p:spPr>
        <p:txBody>
          <a:bodyPr lIns="93148" tIns="46573" rIns="93148" bIns="46573"/>
          <a:lstStyle/>
          <a:p>
            <a:pPr defTabSz="920750" eaLnBrk="0" hangingPunct="0">
              <a:spcBef>
                <a:spcPct val="0"/>
              </a:spcBef>
              <a:buClrTx/>
              <a:buFontTx/>
              <a:buNone/>
              <a:defRPr/>
            </a:pPr>
            <a:endParaRPr lang="en-US" altLang="en-US" sz="1200">
              <a:latin typeface="Times" pitchFamily="18" charset="0"/>
            </a:endParaRPr>
          </a:p>
        </p:txBody>
      </p:sp>
      <p:sp>
        <p:nvSpPr>
          <p:cNvPr id="7198" name="Rectangle 30"/>
          <p:cNvSpPr>
            <a:spLocks noChangeArrowheads="1"/>
          </p:cNvSpPr>
          <p:nvPr/>
        </p:nvSpPr>
        <p:spPr bwMode="auto">
          <a:xfrm>
            <a:off x="3975100" y="1588"/>
            <a:ext cx="3038475" cy="465137"/>
          </a:xfrm>
          <a:prstGeom prst="rect">
            <a:avLst/>
          </a:prstGeom>
          <a:noFill/>
          <a:ln w="9525">
            <a:noFill/>
            <a:miter lim="800000"/>
            <a:headEnd/>
            <a:tailEnd/>
          </a:ln>
          <a:effectLst/>
        </p:spPr>
        <p:txBody>
          <a:bodyPr lIns="93148" tIns="46573" rIns="93148" bIns="46573"/>
          <a:lstStyle/>
          <a:p>
            <a:pPr algn="r" defTabSz="920750" eaLnBrk="0" hangingPunct="0">
              <a:spcBef>
                <a:spcPct val="0"/>
              </a:spcBef>
              <a:buClrTx/>
              <a:buFontTx/>
              <a:buNone/>
              <a:defRPr/>
            </a:pPr>
            <a:endParaRPr lang="en-US" altLang="en-US" sz="1200">
              <a:latin typeface="Times" pitchFamily="18" charset="0"/>
            </a:endParaRPr>
          </a:p>
        </p:txBody>
      </p:sp>
      <p:sp>
        <p:nvSpPr>
          <p:cNvPr id="14" name="Rectangle 13"/>
          <p:cNvSpPr/>
          <p:nvPr/>
        </p:nvSpPr>
        <p:spPr>
          <a:xfrm>
            <a:off x="914400" y="4343400"/>
            <a:ext cx="5181600" cy="449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buNone/>
            </a:pPr>
            <a:r>
              <a:rPr lang="en-US" dirty="0" smtClean="0">
                <a:solidFill>
                  <a:schemeClr val="tx1"/>
                </a:solidFill>
                <a:latin typeface="Tahoma" pitchFamily="34" charset="0"/>
                <a:ea typeface="Tahoma" pitchFamily="34" charset="0"/>
                <a:cs typeface="Tahoma"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US" dirty="0">
              <a:solidFill>
                <a:schemeClr val="tx1"/>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164783177"/>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3A89DCD5-3955-469D-9A57-26EF5E861C31}" type="slidenum">
              <a:rPr lang="en-US"/>
              <a:pPr/>
              <a:t>2</a:t>
            </a:fld>
            <a:endParaRPr lang="en-US"/>
          </a:p>
        </p:txBody>
      </p:sp>
      <p:sp>
        <p:nvSpPr>
          <p:cNvPr id="91138" name="Rectangle 2"/>
          <p:cNvSpPr>
            <a:spLocks noGrp="1" noRot="1" noChangeAspect="1" noChangeArrowheads="1" noTextEdit="1"/>
          </p:cNvSpPr>
          <p:nvPr>
            <p:ph type="sldImg"/>
          </p:nvPr>
        </p:nvSpPr>
        <p:spPr>
          <a:xfrm>
            <a:off x="1181100" y="698500"/>
            <a:ext cx="4648200" cy="3486150"/>
          </a:xfrm>
          <a:ln/>
        </p:spPr>
      </p:sp>
      <p:sp>
        <p:nvSpPr>
          <p:cNvPr id="91139" name="Rectangle 3"/>
          <p:cNvSpPr>
            <a:spLocks noGrp="1" noChangeArrowheads="1"/>
          </p:cNvSpPr>
          <p:nvPr>
            <p:ph type="body" idx="1"/>
          </p:nvPr>
        </p:nvSpPr>
        <p:spPr bwMode="auto">
          <a:xfrm>
            <a:off x="701675" y="4416425"/>
            <a:ext cx="5607050" cy="4181475"/>
          </a:xfrm>
          <a:prstGeom prst="rect">
            <a:avLst/>
          </a:prstGeom>
          <a:solidFill>
            <a:srgbClr val="FFFFFF"/>
          </a:solidFill>
          <a:ln>
            <a:solidFill>
              <a:srgbClr val="000000"/>
            </a:solidFill>
            <a:miter lim="800000"/>
            <a:headEnd/>
            <a:tailEnd/>
          </a:ln>
        </p:spPr>
        <p:txBody>
          <a:bodyPr lIns="88139" tIns="44070" rIns="88139" bIns="44070"/>
          <a:lstStyle/>
          <a:p>
            <a:r>
              <a:rPr lang="en-US"/>
              <a:t>Most Married couples fall here with a net worth under $3.5MM and no big control issues.  Under $3.5MM there are no Federal Tax issues at present but State law does have to be considered by the clients legal advisor.</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BA7CDC8F-8E25-4070-A8D2-97749B98A06D}" type="slidenum">
              <a:rPr lang="en-US"/>
              <a:pPr/>
              <a:t>13</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bwMode="auto">
          <a:xfrm>
            <a:off x="701675" y="4416425"/>
            <a:ext cx="5607050" cy="4183063"/>
          </a:xfrm>
          <a:prstGeom prst="rect">
            <a:avLst/>
          </a:prstGeom>
          <a:noFill/>
          <a:ln>
            <a:miter lim="800000"/>
            <a:headEnd/>
            <a:tailEnd/>
          </a:ln>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BA7CDC8F-8E25-4070-A8D2-97749B98A06D}" type="slidenum">
              <a:rPr lang="en-US"/>
              <a:pPr/>
              <a:t>14</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bwMode="auto">
          <a:xfrm>
            <a:off x="701675" y="4416425"/>
            <a:ext cx="5607050" cy="4183063"/>
          </a:xfrm>
          <a:prstGeom prst="rect">
            <a:avLst/>
          </a:prstGeom>
          <a:noFill/>
          <a:ln>
            <a:miter lim="800000"/>
            <a:headEnd/>
            <a:tailEnd/>
          </a:ln>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F9BA03DE-DE92-45B4-8E15-8331D29BE801}" type="slidenum">
              <a:rPr lang="en-US"/>
              <a:pPr/>
              <a:t>23</a:t>
            </a:fld>
            <a:endParaRPr lang="en-US"/>
          </a:p>
        </p:txBody>
      </p:sp>
      <p:sp>
        <p:nvSpPr>
          <p:cNvPr id="93186" name="Rectangle 2"/>
          <p:cNvSpPr>
            <a:spLocks noGrp="1" noRot="1" noChangeAspect="1" noChangeArrowheads="1" noTextEdit="1"/>
          </p:cNvSpPr>
          <p:nvPr>
            <p:ph type="sldImg"/>
          </p:nvPr>
        </p:nvSpPr>
        <p:spPr>
          <a:xfrm>
            <a:off x="1181100" y="698500"/>
            <a:ext cx="4648200" cy="3486150"/>
          </a:xfrm>
          <a:ln/>
        </p:spPr>
      </p:sp>
      <p:sp>
        <p:nvSpPr>
          <p:cNvPr id="93187" name="Rectangle 3"/>
          <p:cNvSpPr>
            <a:spLocks noGrp="1" noChangeArrowheads="1"/>
          </p:cNvSpPr>
          <p:nvPr>
            <p:ph type="body" idx="1"/>
          </p:nvPr>
        </p:nvSpPr>
        <p:spPr bwMode="auto">
          <a:xfrm>
            <a:off x="701675" y="4416425"/>
            <a:ext cx="5607050" cy="4181475"/>
          </a:xfrm>
          <a:prstGeom prst="rect">
            <a:avLst/>
          </a:prstGeom>
          <a:solidFill>
            <a:srgbClr val="FFFFFF"/>
          </a:solidFill>
          <a:ln>
            <a:solidFill>
              <a:srgbClr val="000000"/>
            </a:solidFill>
            <a:miter lim="800000"/>
            <a:headEnd/>
            <a:tailEnd/>
          </a:ln>
        </p:spPr>
        <p:txBody>
          <a:bodyPr lIns="88139" tIns="44070" rIns="88139" bIns="44070"/>
          <a:lstStyle/>
          <a:p>
            <a:r>
              <a:rPr lang="en-US"/>
              <a:t>Once the estate exceeds $3.5MM, the current Federal Estate tax free amount, traditional planning would lean toward a Credit Shelter (AKA Bypass trust) and a Marital trust for the excess to delay tax until the survivor’s death by utilizing the Unlimited Marital Deduction.  The terms of the bypass trust may be changing with the generational demographic change, state law may affect its size and use, and even its dispositive language needs to be examined by legal counsel.  Likewise the marital trust is more and more often a QTIP for post mortem election opportunities and asset protection.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CE50550B-C71D-4B54-A4D4-B3B90D6F2243}" type="slidenum">
              <a:rPr lang="en-US"/>
              <a:pPr/>
              <a:t>3</a:t>
            </a:fld>
            <a:endParaRPr lang="en-US"/>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bwMode="auto">
          <a:xfrm>
            <a:off x="701675" y="4416425"/>
            <a:ext cx="5607050" cy="4183063"/>
          </a:xfrm>
          <a:prstGeom prst="rect">
            <a:avLst/>
          </a:prstGeom>
          <a:noFill/>
          <a:ln>
            <a:miter lim="800000"/>
            <a:headEnd/>
            <a:tailEnd/>
          </a:ln>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FA03853F-D3C1-4FB4-ACF0-98DAFD1C7B68}" type="slidenum">
              <a:rPr lang="en-US"/>
              <a:pPr/>
              <a:t>4</a:t>
            </a:fld>
            <a:endParaRPr lang="en-US"/>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bwMode="auto">
          <a:xfrm>
            <a:off x="701675" y="4416425"/>
            <a:ext cx="5607050" cy="4183063"/>
          </a:xfrm>
          <a:prstGeom prst="rect">
            <a:avLst/>
          </a:prstGeom>
          <a:noFill/>
          <a:ln>
            <a:miter lim="800000"/>
            <a:headEnd/>
            <a:tailEnd/>
          </a:ln>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FA03853F-D3C1-4FB4-ACF0-98DAFD1C7B68}" type="slidenum">
              <a:rPr lang="en-US"/>
              <a:pPr/>
              <a:t>6</a:t>
            </a:fld>
            <a:endParaRPr lang="en-US"/>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bwMode="auto">
          <a:xfrm>
            <a:off x="701675" y="4416425"/>
            <a:ext cx="5607050" cy="4183063"/>
          </a:xfrm>
          <a:prstGeom prst="rect">
            <a:avLst/>
          </a:prstGeom>
          <a:noFill/>
          <a:ln>
            <a:miter lim="800000"/>
            <a:headEnd/>
            <a:tailEnd/>
          </a:ln>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F9BA03DE-DE92-45B4-8E15-8331D29BE801}" type="slidenum">
              <a:rPr lang="en-US"/>
              <a:pPr/>
              <a:t>7</a:t>
            </a:fld>
            <a:endParaRPr lang="en-US"/>
          </a:p>
        </p:txBody>
      </p:sp>
      <p:sp>
        <p:nvSpPr>
          <p:cNvPr id="93186" name="Rectangle 2"/>
          <p:cNvSpPr>
            <a:spLocks noGrp="1" noRot="1" noChangeAspect="1" noChangeArrowheads="1" noTextEdit="1"/>
          </p:cNvSpPr>
          <p:nvPr>
            <p:ph type="sldImg"/>
          </p:nvPr>
        </p:nvSpPr>
        <p:spPr>
          <a:xfrm>
            <a:off x="1181100" y="698500"/>
            <a:ext cx="4648200" cy="3486150"/>
          </a:xfrm>
          <a:ln/>
        </p:spPr>
      </p:sp>
      <p:sp>
        <p:nvSpPr>
          <p:cNvPr id="93187" name="Rectangle 3"/>
          <p:cNvSpPr>
            <a:spLocks noGrp="1" noChangeArrowheads="1"/>
          </p:cNvSpPr>
          <p:nvPr>
            <p:ph type="body" idx="1"/>
          </p:nvPr>
        </p:nvSpPr>
        <p:spPr bwMode="auto">
          <a:xfrm>
            <a:off x="701675" y="4416425"/>
            <a:ext cx="5607050" cy="4181475"/>
          </a:xfrm>
          <a:prstGeom prst="rect">
            <a:avLst/>
          </a:prstGeom>
          <a:solidFill>
            <a:srgbClr val="FFFFFF"/>
          </a:solidFill>
          <a:ln>
            <a:solidFill>
              <a:srgbClr val="000000"/>
            </a:solidFill>
            <a:miter lim="800000"/>
            <a:headEnd/>
            <a:tailEnd/>
          </a:ln>
        </p:spPr>
        <p:txBody>
          <a:bodyPr lIns="88139" tIns="44070" rIns="88139" bIns="44070"/>
          <a:lstStyle/>
          <a:p>
            <a:r>
              <a:rPr lang="en-US"/>
              <a:t>Once the estate exceeds $3.5MM, the current Federal Estate tax free amount, traditional planning would lean toward a Credit Shelter (AKA Bypass trust) and a Marital trust for the excess to delay tax until the survivor’s death by utilizing the Unlimited Marital Deduction.  The terms of the bypass trust may be changing with the generational demographic change, state law may affect its size and use, and even its dispositive language needs to be examined by legal counsel.  Likewise the marital trust is more and more often a QTIP for post mortem election opportunities and asset protection.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5"/>
            <a:ext cx="5607050" cy="4183063"/>
          </a:xfrm>
          <a:prstGeom prst="rect">
            <a:avLst/>
          </a:prstGeom>
        </p:spPr>
        <p:txBody>
          <a:bodyPr>
            <a:normAutofit/>
          </a:bodyPr>
          <a:lstStyle/>
          <a:p>
            <a:endParaRPr lang="en-US"/>
          </a:p>
        </p:txBody>
      </p:sp>
      <p:sp>
        <p:nvSpPr>
          <p:cNvPr id="4" name="Slide Number Placeholder 3"/>
          <p:cNvSpPr>
            <a:spLocks noGrp="1"/>
          </p:cNvSpPr>
          <p:nvPr>
            <p:ph type="sldNum" sz="quarter" idx="10"/>
          </p:nvPr>
        </p:nvSpPr>
        <p:spPr/>
        <p:txBody>
          <a:bodyPr/>
          <a:lstStyle/>
          <a:p>
            <a:fld id="{8292F5A2-22E9-4078-9025-201498419240}"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F9BA03DE-DE92-45B4-8E15-8331D29BE801}" type="slidenum">
              <a:rPr lang="en-US"/>
              <a:pPr/>
              <a:t>9</a:t>
            </a:fld>
            <a:endParaRPr lang="en-US"/>
          </a:p>
        </p:txBody>
      </p:sp>
      <p:sp>
        <p:nvSpPr>
          <p:cNvPr id="93186" name="Rectangle 2"/>
          <p:cNvSpPr>
            <a:spLocks noGrp="1" noRot="1" noChangeAspect="1" noChangeArrowheads="1" noTextEdit="1"/>
          </p:cNvSpPr>
          <p:nvPr>
            <p:ph type="sldImg"/>
          </p:nvPr>
        </p:nvSpPr>
        <p:spPr>
          <a:xfrm>
            <a:off x="1181100" y="698500"/>
            <a:ext cx="4648200" cy="3486150"/>
          </a:xfrm>
          <a:ln/>
        </p:spPr>
      </p:sp>
      <p:sp>
        <p:nvSpPr>
          <p:cNvPr id="93187" name="Rectangle 3"/>
          <p:cNvSpPr>
            <a:spLocks noGrp="1" noChangeArrowheads="1"/>
          </p:cNvSpPr>
          <p:nvPr>
            <p:ph type="body" idx="1"/>
          </p:nvPr>
        </p:nvSpPr>
        <p:spPr bwMode="auto">
          <a:xfrm>
            <a:off x="701675" y="4416425"/>
            <a:ext cx="5607050" cy="4181475"/>
          </a:xfrm>
          <a:prstGeom prst="rect">
            <a:avLst/>
          </a:prstGeom>
          <a:solidFill>
            <a:srgbClr val="FFFFFF"/>
          </a:solidFill>
          <a:ln>
            <a:solidFill>
              <a:srgbClr val="000000"/>
            </a:solidFill>
            <a:miter lim="800000"/>
            <a:headEnd/>
            <a:tailEnd/>
          </a:ln>
        </p:spPr>
        <p:txBody>
          <a:bodyPr lIns="88139" tIns="44070" rIns="88139" bIns="44070"/>
          <a:lstStyle/>
          <a:p>
            <a:r>
              <a:rPr lang="en-US"/>
              <a:t>Once the estate exceeds $3.5MM, the current Federal Estate tax free amount, traditional planning would lean toward a Credit Shelter (AKA Bypass trust) and a Marital trust for the excess to delay tax until the survivor’s death by utilizing the Unlimited Marital Deduction.  The terms of the bypass trust may be changing with the generational demographic change, state law may affect its size and use, and even its dispositive language needs to be examined by legal counsel.  Likewise the marital trust is more and more often a QTIP for post mortem election opportunities and asset protection.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5"/>
            <a:ext cx="5607050" cy="4183063"/>
          </a:xfrm>
          <a:prstGeom prst="rect">
            <a:avLst/>
          </a:prstGeom>
        </p:spPr>
        <p:txBody>
          <a:bodyPr>
            <a:normAutofit/>
          </a:bodyPr>
          <a:lstStyle/>
          <a:p>
            <a:endParaRPr lang="en-US"/>
          </a:p>
        </p:txBody>
      </p:sp>
      <p:sp>
        <p:nvSpPr>
          <p:cNvPr id="4" name="Slide Number Placeholder 3"/>
          <p:cNvSpPr>
            <a:spLocks noGrp="1"/>
          </p:cNvSpPr>
          <p:nvPr>
            <p:ph type="sldNum" sz="quarter" idx="10"/>
          </p:nvPr>
        </p:nvSpPr>
        <p:spPr/>
        <p:txBody>
          <a:bodyPr/>
          <a:lstStyle/>
          <a:p>
            <a:fld id="{8292F5A2-22E9-4078-9025-201498419240}"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F9BA03DE-DE92-45B4-8E15-8331D29BE801}" type="slidenum">
              <a:rPr lang="en-US"/>
              <a:pPr/>
              <a:t>11</a:t>
            </a:fld>
            <a:endParaRPr lang="en-US"/>
          </a:p>
        </p:txBody>
      </p:sp>
      <p:sp>
        <p:nvSpPr>
          <p:cNvPr id="93186" name="Rectangle 2"/>
          <p:cNvSpPr>
            <a:spLocks noGrp="1" noRot="1" noChangeAspect="1" noChangeArrowheads="1" noTextEdit="1"/>
          </p:cNvSpPr>
          <p:nvPr>
            <p:ph type="sldImg"/>
          </p:nvPr>
        </p:nvSpPr>
        <p:spPr>
          <a:xfrm>
            <a:off x="1181100" y="698500"/>
            <a:ext cx="4648200" cy="3486150"/>
          </a:xfrm>
          <a:ln/>
        </p:spPr>
      </p:sp>
      <p:sp>
        <p:nvSpPr>
          <p:cNvPr id="93187" name="Rectangle 3"/>
          <p:cNvSpPr>
            <a:spLocks noGrp="1" noChangeArrowheads="1"/>
          </p:cNvSpPr>
          <p:nvPr>
            <p:ph type="body" idx="1"/>
          </p:nvPr>
        </p:nvSpPr>
        <p:spPr bwMode="auto">
          <a:xfrm>
            <a:off x="701675" y="4416425"/>
            <a:ext cx="5607050" cy="4181475"/>
          </a:xfrm>
          <a:prstGeom prst="rect">
            <a:avLst/>
          </a:prstGeom>
          <a:solidFill>
            <a:srgbClr val="FFFFFF"/>
          </a:solidFill>
          <a:ln>
            <a:solidFill>
              <a:srgbClr val="000000"/>
            </a:solidFill>
            <a:miter lim="800000"/>
            <a:headEnd/>
            <a:tailEnd/>
          </a:ln>
        </p:spPr>
        <p:txBody>
          <a:bodyPr lIns="88139" tIns="44070" rIns="88139" bIns="44070"/>
          <a:lstStyle/>
          <a:p>
            <a:r>
              <a:rPr lang="en-US"/>
              <a:t>Once the estate exceeds $3.5MM, the current Federal Estate tax free amount, traditional planning would lean toward a Credit Shelter (AKA Bypass trust) and a Marital trust for the excess to delay tax until the survivor’s death by utilizing the Unlimited Marital Deduction.  The terms of the bypass trust may be changing with the generational demographic change, state law may affect its size and use, and even its dispositive language needs to be examined by legal counsel.  Likewise the marital trust is more and more often a QTIP for post mortem election opportunities and asset protection.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885825" y="2919413"/>
            <a:ext cx="7934325" cy="741362"/>
          </a:xfrm>
        </p:spPr>
        <p:txBody>
          <a:bodyPr/>
          <a:lstStyle>
            <a:lvl1pPr>
              <a:lnSpc>
                <a:spcPts val="3400"/>
              </a:lnSpc>
              <a:defRPr sz="3400" b="1"/>
            </a:lvl1pPr>
          </a:lstStyle>
          <a:p>
            <a:r>
              <a:rPr lang="en-US" smtClean="0"/>
              <a:t>Click to edit Master title style</a:t>
            </a:r>
            <a:endParaRPr lang="en-US"/>
          </a:p>
        </p:txBody>
      </p:sp>
      <p:sp>
        <p:nvSpPr>
          <p:cNvPr id="13315" name="Rectangle 3"/>
          <p:cNvSpPr>
            <a:spLocks noGrp="1" noChangeArrowheads="1"/>
          </p:cNvSpPr>
          <p:nvPr>
            <p:ph type="subTitle" idx="1"/>
          </p:nvPr>
        </p:nvSpPr>
        <p:spPr>
          <a:xfrm>
            <a:off x="885825" y="3813175"/>
            <a:ext cx="6096000" cy="914400"/>
          </a:xfrm>
        </p:spPr>
        <p:txBody>
          <a:bodyPr/>
          <a:lstStyle>
            <a:lvl1pPr marL="0" indent="0">
              <a:buFont typeface="Wingdings" pitchFamily="2" charset="2"/>
              <a:buNone/>
              <a:defRPr sz="2600">
                <a:solidFill>
                  <a:srgbClr val="969696"/>
                </a:solidFill>
              </a:defRPr>
            </a:lvl1pPr>
          </a:lstStyle>
          <a:p>
            <a:r>
              <a:rPr lang="en-US" smtClean="0"/>
              <a:t>Click to edit Master subtitle style</a:t>
            </a:r>
            <a:endParaRPr lang="en-US"/>
          </a:p>
        </p:txBody>
      </p:sp>
      <p:sp>
        <p:nvSpPr>
          <p:cNvPr id="13319" name="Rectangle 7"/>
          <p:cNvSpPr>
            <a:spLocks noChangeArrowheads="1"/>
          </p:cNvSpPr>
          <p:nvPr/>
        </p:nvSpPr>
        <p:spPr bwMode="auto">
          <a:xfrm>
            <a:off x="0" y="6553200"/>
            <a:ext cx="9144000" cy="311150"/>
          </a:xfrm>
          <a:prstGeom prst="rect">
            <a:avLst/>
          </a:prstGeom>
          <a:solidFill>
            <a:srgbClr val="C0C0C0"/>
          </a:solidFill>
          <a:ln w="9525">
            <a:noFill/>
            <a:miter lim="800000"/>
            <a:headEnd/>
            <a:tailEnd/>
          </a:ln>
          <a:effectLst/>
        </p:spPr>
        <p:txBody>
          <a:bodyPr wrap="none" anchor="ctr"/>
          <a:lstStyle/>
          <a:p>
            <a:endParaRPr lang="en-US"/>
          </a:p>
        </p:txBody>
      </p:sp>
      <p:sp>
        <p:nvSpPr>
          <p:cNvPr id="13320" name="Rectangle 8"/>
          <p:cNvSpPr>
            <a:spLocks noChangeArrowheads="1"/>
          </p:cNvSpPr>
          <p:nvPr/>
        </p:nvSpPr>
        <p:spPr bwMode="auto">
          <a:xfrm>
            <a:off x="0" y="6629400"/>
            <a:ext cx="9144000" cy="234950"/>
          </a:xfrm>
          <a:prstGeom prst="rect">
            <a:avLst/>
          </a:prstGeom>
          <a:solidFill>
            <a:srgbClr val="000066"/>
          </a:solidFill>
          <a:ln w="9525">
            <a:noFill/>
            <a:miter lim="800000"/>
            <a:headEnd/>
            <a:tailEnd/>
          </a:ln>
          <a:effectLst/>
        </p:spPr>
        <p:txBody>
          <a:bodyPr wrap="none" anchor="ctr"/>
          <a:lstStyle/>
          <a:p>
            <a:endParaRPr lang="en-US"/>
          </a:p>
        </p:txBody>
      </p:sp>
      <p:sp>
        <p:nvSpPr>
          <p:cNvPr id="13321" name="Line 9"/>
          <p:cNvSpPr>
            <a:spLocks noChangeShapeType="1"/>
          </p:cNvSpPr>
          <p:nvPr/>
        </p:nvSpPr>
        <p:spPr bwMode="auto">
          <a:xfrm>
            <a:off x="801688" y="3744913"/>
            <a:ext cx="8342312" cy="0"/>
          </a:xfrm>
          <a:prstGeom prst="line">
            <a:avLst/>
          </a:prstGeom>
          <a:noFill/>
          <a:ln w="28575">
            <a:solidFill>
              <a:srgbClr val="969696"/>
            </a:solidFill>
            <a:round/>
            <a:headEnd/>
            <a:tailEnd/>
          </a:ln>
          <a:effectLst/>
        </p:spPr>
        <p:txBody>
          <a:bodyPr wrap="none"/>
          <a:lstStyle/>
          <a:p>
            <a:endParaRPr lang="en-US"/>
          </a:p>
        </p:txBody>
      </p:sp>
      <p:sp>
        <p:nvSpPr>
          <p:cNvPr id="13323" name="Rectangle 11"/>
          <p:cNvSpPr>
            <a:spLocks noChangeArrowheads="1"/>
          </p:cNvSpPr>
          <p:nvPr/>
        </p:nvSpPr>
        <p:spPr bwMode="auto">
          <a:xfrm>
            <a:off x="0" y="0"/>
            <a:ext cx="9144000" cy="1600200"/>
          </a:xfrm>
          <a:prstGeom prst="rect">
            <a:avLst/>
          </a:prstGeom>
          <a:solidFill>
            <a:srgbClr val="000066"/>
          </a:solidFill>
          <a:ln w="9525">
            <a:noFill/>
            <a:miter lim="800000"/>
            <a:headEnd/>
            <a:tailEnd/>
          </a:ln>
          <a:effectLst/>
        </p:spPr>
        <p:txBody>
          <a:bodyPr wrap="none" anchor="ctr"/>
          <a:lstStyle/>
          <a:p>
            <a:endParaRPr lang="en-US"/>
          </a:p>
        </p:txBody>
      </p:sp>
      <p:sp>
        <p:nvSpPr>
          <p:cNvPr id="13324" name="Rectangle 12"/>
          <p:cNvSpPr>
            <a:spLocks noChangeArrowheads="1"/>
          </p:cNvSpPr>
          <p:nvPr/>
        </p:nvSpPr>
        <p:spPr bwMode="auto">
          <a:xfrm>
            <a:off x="0" y="0"/>
            <a:ext cx="9144000" cy="1371600"/>
          </a:xfrm>
          <a:prstGeom prst="rect">
            <a:avLst/>
          </a:prstGeom>
          <a:solidFill>
            <a:srgbClr val="DDDDDD"/>
          </a:solidFill>
          <a:ln w="9525">
            <a:noFill/>
            <a:miter lim="800000"/>
            <a:headEnd/>
            <a:tailEnd/>
          </a:ln>
          <a:effectLst/>
        </p:spPr>
        <p:txBody>
          <a:bodyPr wrap="none" anchor="ctr"/>
          <a:lstStyle/>
          <a:p>
            <a:endParaRPr lang="en-US"/>
          </a:p>
        </p:txBody>
      </p:sp>
      <p:pic>
        <p:nvPicPr>
          <p:cNvPr id="13322" name="Picture 10" descr="Cannon Black"/>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173663" y="250825"/>
            <a:ext cx="3665537" cy="739775"/>
          </a:xfrm>
          <a:prstGeom prst="rect">
            <a:avLst/>
          </a:prstGeom>
          <a:noFill/>
        </p:spPr>
      </p:pic>
      <p:sp>
        <p:nvSpPr>
          <p:cNvPr id="13325" name="Text Box 13"/>
          <p:cNvSpPr txBox="1">
            <a:spLocks noChangeArrowheads="1"/>
          </p:cNvSpPr>
          <p:nvPr/>
        </p:nvSpPr>
        <p:spPr bwMode="auto">
          <a:xfrm>
            <a:off x="76200" y="6338888"/>
            <a:ext cx="3076575" cy="214312"/>
          </a:xfrm>
          <a:prstGeom prst="rect">
            <a:avLst/>
          </a:prstGeom>
          <a:noFill/>
          <a:ln w="9525">
            <a:noFill/>
            <a:miter lim="800000"/>
            <a:headEnd/>
            <a:tailEnd/>
          </a:ln>
          <a:effectLst/>
        </p:spPr>
        <p:txBody>
          <a:bodyPr wrap="none">
            <a:spAutoFit/>
          </a:bodyPr>
          <a:lstStyle/>
          <a:p>
            <a:pPr>
              <a:spcBef>
                <a:spcPct val="0"/>
              </a:spcBef>
              <a:buClrTx/>
              <a:buFontTx/>
              <a:buNone/>
            </a:pPr>
            <a:r>
              <a:rPr lang="en-US" sz="800">
                <a:solidFill>
                  <a:schemeClr val="bg2"/>
                </a:solidFill>
                <a:latin typeface="Tahoma" pitchFamily="34" charset="0"/>
              </a:rPr>
              <a:t>Copyright © Cannon Financial Institute, Inc. All Rights Reserved</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pPr>
              <a:defRPr/>
            </a:pPr>
            <a:fld id="{99C2ADBB-49E6-46A8-B302-8C45580C3600}"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01613"/>
            <a:ext cx="2095500" cy="61991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4025" y="201613"/>
            <a:ext cx="6137275" cy="6199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pPr>
              <a:defRPr/>
            </a:pPr>
            <a:fld id="{49295477-4B83-4887-B8EB-77BE7E800B23}"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93713" y="381000"/>
            <a:ext cx="8156575"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4025" y="1219200"/>
            <a:ext cx="4035425" cy="5105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1850" y="1219200"/>
            <a:ext cx="4035425" cy="5105400"/>
          </a:xfrm>
        </p:spPr>
        <p:txBody>
          <a:bodyPr/>
          <a:lstStyle/>
          <a:p>
            <a:pPr lvl="0"/>
            <a:endParaRPr lang="en-US" noProof="0" smtClean="0"/>
          </a:p>
        </p:txBody>
      </p:sp>
      <p:sp>
        <p:nvSpPr>
          <p:cNvPr id="5" name="Rectangle 6"/>
          <p:cNvSpPr>
            <a:spLocks noGrp="1" noChangeArrowheads="1"/>
          </p:cNvSpPr>
          <p:nvPr>
            <p:ph type="sldNum" sz="quarter" idx="10"/>
          </p:nvPr>
        </p:nvSpPr>
        <p:spPr>
          <a:ln/>
        </p:spPr>
        <p:txBody>
          <a:bodyPr/>
          <a:lstStyle>
            <a:lvl1pPr>
              <a:defRPr/>
            </a:lvl1pPr>
          </a:lstStyle>
          <a:p>
            <a:pPr>
              <a:defRPr/>
            </a:pPr>
            <a:fld id="{2E87478A-E295-48BA-9F48-EACF36FEE65C}"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pPr>
              <a:defRPr/>
            </a:pPr>
            <a:fld id="{E8FD4272-ABBC-426A-B3E7-A63637E8C7B9}" type="slidenum">
              <a:rPr lang="en-US" smtClean="0"/>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1600200"/>
            <a:ext cx="2133600" cy="4525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62484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0" y="6553200"/>
            <a:ext cx="9144000" cy="311150"/>
          </a:xfrm>
          <a:prstGeom prst="rect">
            <a:avLst/>
          </a:prstGeom>
          <a:solidFill>
            <a:srgbClr val="C0C0C0"/>
          </a:solidFill>
          <a:ln w="9525">
            <a:noFill/>
            <a:miter lim="800000"/>
            <a:headEnd/>
            <a:tailEnd/>
          </a:ln>
          <a:effectLst/>
        </p:spPr>
        <p:txBody>
          <a:bodyPr wrap="none" anchor="ctr"/>
          <a:lstStyle/>
          <a:p>
            <a:pPr>
              <a:defRPr/>
            </a:pPr>
            <a:endParaRPr lang="en-US"/>
          </a:p>
        </p:txBody>
      </p:sp>
      <p:sp>
        <p:nvSpPr>
          <p:cNvPr id="5" name="Rectangle 8"/>
          <p:cNvSpPr>
            <a:spLocks noChangeArrowheads="1"/>
          </p:cNvSpPr>
          <p:nvPr/>
        </p:nvSpPr>
        <p:spPr bwMode="auto">
          <a:xfrm>
            <a:off x="0" y="6629400"/>
            <a:ext cx="9144000" cy="234950"/>
          </a:xfrm>
          <a:prstGeom prst="rect">
            <a:avLst/>
          </a:prstGeom>
          <a:solidFill>
            <a:srgbClr val="000066"/>
          </a:solidFill>
          <a:ln w="9525">
            <a:noFill/>
            <a:miter lim="800000"/>
            <a:headEnd/>
            <a:tailEnd/>
          </a:ln>
          <a:effectLst/>
        </p:spPr>
        <p:txBody>
          <a:bodyPr wrap="none" anchor="ctr"/>
          <a:lstStyle/>
          <a:p>
            <a:pPr>
              <a:defRPr/>
            </a:pPr>
            <a:endParaRPr lang="en-US"/>
          </a:p>
        </p:txBody>
      </p:sp>
      <p:sp>
        <p:nvSpPr>
          <p:cNvPr id="6" name="Line 9"/>
          <p:cNvSpPr>
            <a:spLocks noChangeShapeType="1"/>
          </p:cNvSpPr>
          <p:nvPr/>
        </p:nvSpPr>
        <p:spPr bwMode="auto">
          <a:xfrm>
            <a:off x="801688" y="3744913"/>
            <a:ext cx="8342312" cy="0"/>
          </a:xfrm>
          <a:prstGeom prst="line">
            <a:avLst/>
          </a:prstGeom>
          <a:noFill/>
          <a:ln w="28575">
            <a:solidFill>
              <a:srgbClr val="969696"/>
            </a:solidFill>
            <a:round/>
            <a:headEnd/>
            <a:tailEnd/>
          </a:ln>
          <a:effectLst/>
        </p:spPr>
        <p:txBody>
          <a:bodyPr wrap="none"/>
          <a:lstStyle/>
          <a:p>
            <a:pPr>
              <a:defRPr/>
            </a:pPr>
            <a:endParaRPr lang="en-US"/>
          </a:p>
        </p:txBody>
      </p:sp>
      <p:sp>
        <p:nvSpPr>
          <p:cNvPr id="7" name="Rectangle 6"/>
          <p:cNvSpPr>
            <a:spLocks noChangeArrowheads="1"/>
          </p:cNvSpPr>
          <p:nvPr/>
        </p:nvSpPr>
        <p:spPr bwMode="auto">
          <a:xfrm>
            <a:off x="0" y="0"/>
            <a:ext cx="9144000" cy="1600200"/>
          </a:xfrm>
          <a:prstGeom prst="rect">
            <a:avLst/>
          </a:prstGeom>
          <a:solidFill>
            <a:srgbClr val="000066"/>
          </a:solidFill>
          <a:ln w="9525">
            <a:noFill/>
            <a:miter lim="800000"/>
            <a:headEnd/>
            <a:tailEnd/>
          </a:ln>
          <a:effectLst/>
        </p:spPr>
        <p:txBody>
          <a:bodyPr wrap="none" anchor="ctr"/>
          <a:lstStyle/>
          <a:p>
            <a:pPr>
              <a:defRPr/>
            </a:pPr>
            <a:endParaRPr lang="en-US"/>
          </a:p>
        </p:txBody>
      </p:sp>
      <p:sp>
        <p:nvSpPr>
          <p:cNvPr id="8" name="Rectangle 7"/>
          <p:cNvSpPr>
            <a:spLocks noChangeArrowheads="1"/>
          </p:cNvSpPr>
          <p:nvPr/>
        </p:nvSpPr>
        <p:spPr bwMode="auto">
          <a:xfrm>
            <a:off x="0" y="0"/>
            <a:ext cx="9144000" cy="1371600"/>
          </a:xfrm>
          <a:prstGeom prst="rect">
            <a:avLst/>
          </a:prstGeom>
          <a:solidFill>
            <a:srgbClr val="DDDDDD"/>
          </a:solidFill>
          <a:ln w="9525">
            <a:noFill/>
            <a:miter lim="800000"/>
            <a:headEnd/>
            <a:tailEnd/>
          </a:ln>
          <a:effectLst/>
        </p:spPr>
        <p:txBody>
          <a:bodyPr wrap="none" anchor="ctr"/>
          <a:lstStyle/>
          <a:p>
            <a:pPr>
              <a:defRPr/>
            </a:pPr>
            <a:endParaRPr lang="en-US"/>
          </a:p>
        </p:txBody>
      </p:sp>
      <p:pic>
        <p:nvPicPr>
          <p:cNvPr id="9" name="Picture 10" descr="Cannon Black"/>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173663" y="250825"/>
            <a:ext cx="3665537" cy="739775"/>
          </a:xfrm>
          <a:prstGeom prst="rect">
            <a:avLst/>
          </a:prstGeom>
          <a:noFill/>
          <a:ln w="9525">
            <a:noFill/>
            <a:miter lim="800000"/>
            <a:headEnd/>
            <a:tailEnd/>
          </a:ln>
        </p:spPr>
      </p:pic>
      <p:sp>
        <p:nvSpPr>
          <p:cNvPr id="10" name="Text Box 13"/>
          <p:cNvSpPr txBox="1">
            <a:spLocks noChangeArrowheads="1"/>
          </p:cNvSpPr>
          <p:nvPr/>
        </p:nvSpPr>
        <p:spPr bwMode="auto">
          <a:xfrm>
            <a:off x="76200" y="6338888"/>
            <a:ext cx="3076575" cy="214312"/>
          </a:xfrm>
          <a:prstGeom prst="rect">
            <a:avLst/>
          </a:prstGeom>
          <a:noFill/>
          <a:ln w="9525">
            <a:noFill/>
            <a:miter lim="800000"/>
            <a:headEnd/>
            <a:tailEnd/>
          </a:ln>
          <a:effectLst/>
        </p:spPr>
        <p:txBody>
          <a:bodyPr wrap="none">
            <a:spAutoFit/>
          </a:bodyPr>
          <a:lstStyle/>
          <a:p>
            <a:pPr>
              <a:spcBef>
                <a:spcPct val="0"/>
              </a:spcBef>
              <a:buClrTx/>
              <a:buFontTx/>
              <a:buNone/>
              <a:defRPr/>
            </a:pPr>
            <a:r>
              <a:rPr lang="en-US" sz="800">
                <a:solidFill>
                  <a:schemeClr val="bg2"/>
                </a:solidFill>
                <a:latin typeface="Tahoma" pitchFamily="34" charset="0"/>
              </a:rPr>
              <a:t>Copyright © Cannon Financial Institute, Inc. All Rights Reserved</a:t>
            </a:r>
          </a:p>
        </p:txBody>
      </p:sp>
      <p:sp>
        <p:nvSpPr>
          <p:cNvPr id="13314" name="Rectangle 2"/>
          <p:cNvSpPr>
            <a:spLocks noGrp="1" noChangeArrowheads="1"/>
          </p:cNvSpPr>
          <p:nvPr>
            <p:ph type="ctrTitle"/>
          </p:nvPr>
        </p:nvSpPr>
        <p:spPr>
          <a:xfrm>
            <a:off x="885825" y="2919413"/>
            <a:ext cx="7934325" cy="741362"/>
          </a:xfrm>
        </p:spPr>
        <p:txBody>
          <a:bodyPr/>
          <a:lstStyle>
            <a:lvl1pPr>
              <a:lnSpc>
                <a:spcPts val="3400"/>
              </a:lnSpc>
              <a:defRPr sz="3200" b="1"/>
            </a:lvl1pPr>
          </a:lstStyle>
          <a:p>
            <a:r>
              <a:rPr lang="en-US" smtClean="0"/>
              <a:t>Click to edit Master title style</a:t>
            </a:r>
            <a:endParaRPr lang="en-US" dirty="0"/>
          </a:p>
        </p:txBody>
      </p:sp>
      <p:sp>
        <p:nvSpPr>
          <p:cNvPr id="13315" name="Rectangle 3"/>
          <p:cNvSpPr>
            <a:spLocks noGrp="1" noChangeArrowheads="1"/>
          </p:cNvSpPr>
          <p:nvPr>
            <p:ph type="subTitle" idx="1"/>
          </p:nvPr>
        </p:nvSpPr>
        <p:spPr>
          <a:xfrm>
            <a:off x="885825" y="3813175"/>
            <a:ext cx="6096000" cy="914400"/>
          </a:xfrm>
        </p:spPr>
        <p:txBody>
          <a:bodyPr/>
          <a:lstStyle>
            <a:lvl1pPr marL="0" indent="0">
              <a:buFont typeface="Wingdings" pitchFamily="2" charset="2"/>
              <a:buNone/>
              <a:defRPr sz="2600">
                <a:solidFill>
                  <a:srgbClr val="969696"/>
                </a:solidFill>
              </a:defRPr>
            </a:lvl1pPr>
          </a:lstStyle>
          <a:p>
            <a:r>
              <a:rPr lang="en-US" smtClean="0"/>
              <a:t>Click to edit Master subtitle style</a:t>
            </a:r>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E8FD4272-ABBC-426A-B3E7-A63637E8C7B9}" type="slidenum">
              <a:rPr lang="en-US" smtClean="0"/>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1BC6130E-77DE-487C-81E0-653B4EAEE4DD}" type="slidenum">
              <a:rPr lang="en-US" smtClean="0"/>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4025" y="1295400"/>
            <a:ext cx="4116388" cy="5105400"/>
          </a:xfrm>
        </p:spPr>
        <p:txBody>
          <a:bodyPr/>
          <a:lstStyle>
            <a:lvl1pPr>
              <a:defRPr sz="22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22813" y="1295400"/>
            <a:ext cx="4116387" cy="5105400"/>
          </a:xfrm>
        </p:spPr>
        <p:txBody>
          <a:bodyPr/>
          <a:lstStyle>
            <a:lvl1pPr>
              <a:defRPr sz="22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6"/>
          <p:cNvSpPr>
            <a:spLocks noGrp="1" noChangeArrowheads="1"/>
          </p:cNvSpPr>
          <p:nvPr>
            <p:ph type="sldNum" sz="quarter" idx="10"/>
          </p:nvPr>
        </p:nvSpPr>
        <p:spPr>
          <a:ln/>
        </p:spPr>
        <p:txBody>
          <a:bodyPr/>
          <a:lstStyle>
            <a:lvl1pPr>
              <a:defRPr/>
            </a:lvl1pPr>
          </a:lstStyle>
          <a:p>
            <a:pPr>
              <a:defRPr/>
            </a:pPr>
            <a:fld id="{D9F5FCE3-8CCB-43C0-9B06-D63151FAE009}" type="slidenum">
              <a:rPr lang="en-US" smtClean="0"/>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42960945-7D5F-4F3C-AB8B-8909B86C9CF8}" type="slidenum">
              <a:rPr lang="en-US" smtClean="0"/>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D878CE-B0B8-4CA2-A03C-59DFF7EDD3C7}"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pPr>
              <a:defRPr/>
            </a:pPr>
            <a:fld id="{1BC6130E-77DE-487C-81E0-653B4EAEE4DD}" type="slidenum">
              <a:rPr lang="en-US" smtClean="0"/>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41248" y="2665231"/>
            <a:ext cx="7772400" cy="846687"/>
          </a:xfrm>
        </p:spPr>
        <p:txBody>
          <a:bodyPr/>
          <a:lstStyle>
            <a:lvl1pPr>
              <a:defRPr sz="2800"/>
            </a:lvl1pPr>
          </a:lstStyle>
          <a:p>
            <a:r>
              <a:rPr lang="en-US" dirty="0" smtClean="0"/>
              <a:t>Click to edit Master title style</a:t>
            </a:r>
            <a:endParaRPr lang="en-US" dirty="0"/>
          </a:p>
        </p:txBody>
      </p:sp>
      <p:sp>
        <p:nvSpPr>
          <p:cNvPr id="3" name="Subtitle 2"/>
          <p:cNvSpPr>
            <a:spLocks noGrp="1"/>
          </p:cNvSpPr>
          <p:nvPr>
            <p:ph type="subTitle" idx="1"/>
          </p:nvPr>
        </p:nvSpPr>
        <p:spPr>
          <a:xfrm>
            <a:off x="841248" y="3636334"/>
            <a:ext cx="7772400" cy="1752600"/>
          </a:xfrm>
          <a:prstGeom prst="rect">
            <a:avLst/>
          </a:prstGeom>
        </p:spPr>
        <p:txBody>
          <a:bodyPr/>
          <a:lstStyle>
            <a:lvl1pPr marL="0" indent="0" algn="r">
              <a:buNone/>
              <a:defRPr sz="2800">
                <a:solidFill>
                  <a:schemeClr val="bg2">
                    <a:lumMod val="75000"/>
                  </a:schemeClr>
                </a:solidFill>
                <a:latin typeface="+mj-lt"/>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4025" y="1295400"/>
            <a:ext cx="4116388"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2813" y="1295400"/>
            <a:ext cx="4116387"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pPr>
              <a:defRPr/>
            </a:pPr>
            <a:fld id="{D9F5FCE3-8CCB-43C0-9B06-D63151FAE009}"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pPr>
              <a:defRPr/>
            </a:pPr>
            <a:fld id="{E589841E-BC98-4F43-ADAC-08CC58482E13}"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pPr>
              <a:defRPr/>
            </a:pPr>
            <a:fld id="{42960945-7D5F-4F3C-AB8B-8909B86C9CF8}"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pPr>
              <a:defRPr/>
            </a:pPr>
            <a:fld id="{0BD878CE-B0B8-4CA2-A03C-59DFF7EDD3C7}"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AB14E570-C04C-40BF-BA29-723047D8D43C}"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D17025BB-52AC-477B-866B-23E211254566}"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theme" Target="../theme/theme2.xml"/><Relationship Id="rId13" Type="http://schemas.openxmlformats.org/officeDocument/2006/relationships/image" Target="../media/image2.png"/><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theme" Target="../theme/theme3.xml"/><Relationship Id="rId1" Type="http://schemas.openxmlformats.org/officeDocument/2006/relationships/slideLayout" Target="../slideLayouts/slideLayout24.xml"/><Relationship Id="rId2" Type="http://schemas.openxmlformats.org/officeDocument/2006/relationships/slideLayout" Target="../slideLayouts/slideLayout25.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2.xml"/><Relationship Id="rId4" Type="http://schemas.openxmlformats.org/officeDocument/2006/relationships/slideLayout" Target="../slideLayouts/slideLayout33.xml"/><Relationship Id="rId5" Type="http://schemas.openxmlformats.org/officeDocument/2006/relationships/slideLayout" Target="../slideLayouts/slideLayout34.xml"/><Relationship Id="rId6" Type="http://schemas.openxmlformats.org/officeDocument/2006/relationships/slideLayout" Target="../slideLayouts/slideLayout35.xml"/><Relationship Id="rId7" Type="http://schemas.openxmlformats.org/officeDocument/2006/relationships/slideLayout" Target="../slideLayouts/slideLayout36.xml"/><Relationship Id="rId8" Type="http://schemas.openxmlformats.org/officeDocument/2006/relationships/theme" Target="../theme/theme4.xml"/><Relationship Id="rId9" Type="http://schemas.openxmlformats.org/officeDocument/2006/relationships/image" Target="../media/image2.png"/><Relationship Id="rId1" Type="http://schemas.openxmlformats.org/officeDocument/2006/relationships/slideLayout" Target="../slideLayouts/slideLayout30.xml"/><Relationship Id="rId2"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lumMod val="85000"/>
            <a:alpha val="66000"/>
          </a:schemeClr>
        </a:solidFill>
        <a:effectLst/>
      </p:bgPr>
    </p:bg>
    <p:spTree>
      <p:nvGrpSpPr>
        <p:cNvPr id="1" name=""/>
        <p:cNvGrpSpPr/>
        <p:nvPr/>
      </p:nvGrpSpPr>
      <p:grpSpPr>
        <a:xfrm>
          <a:off x="0" y="0"/>
          <a:ext cx="0" cy="0"/>
          <a:chOff x="0" y="0"/>
          <a:chExt cx="0" cy="0"/>
        </a:xfrm>
      </p:grpSpPr>
      <p:sp>
        <p:nvSpPr>
          <p:cNvPr id="12346" name="Rectangle 58"/>
          <p:cNvSpPr>
            <a:spLocks noChangeArrowheads="1"/>
          </p:cNvSpPr>
          <p:nvPr/>
        </p:nvSpPr>
        <p:spPr bwMode="auto">
          <a:xfrm>
            <a:off x="0" y="6667500"/>
            <a:ext cx="9144000" cy="190500"/>
          </a:xfrm>
          <a:prstGeom prst="rect">
            <a:avLst/>
          </a:prstGeom>
          <a:solidFill>
            <a:srgbClr val="C0C0C0"/>
          </a:solidFill>
          <a:ln w="9525">
            <a:noFill/>
            <a:miter lim="800000"/>
            <a:headEnd/>
            <a:tailEnd/>
          </a:ln>
          <a:effectLst/>
        </p:spPr>
        <p:txBody>
          <a:bodyPr wrap="none" anchor="ctr"/>
          <a:lstStyle/>
          <a:p>
            <a:endParaRPr lang="en-US"/>
          </a:p>
        </p:txBody>
      </p:sp>
      <p:sp>
        <p:nvSpPr>
          <p:cNvPr id="12292" name="Rectangle 4"/>
          <p:cNvSpPr>
            <a:spLocks noGrp="1" noChangeArrowheads="1"/>
          </p:cNvSpPr>
          <p:nvPr>
            <p:ph type="title"/>
          </p:nvPr>
        </p:nvSpPr>
        <p:spPr bwMode="auto">
          <a:xfrm>
            <a:off x="493713" y="201613"/>
            <a:ext cx="8345487" cy="85566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a:t>
            </a:r>
          </a:p>
        </p:txBody>
      </p:sp>
      <p:sp>
        <p:nvSpPr>
          <p:cNvPr id="12293" name="Line 5"/>
          <p:cNvSpPr>
            <a:spLocks noChangeShapeType="1"/>
          </p:cNvSpPr>
          <p:nvPr/>
        </p:nvSpPr>
        <p:spPr bwMode="auto">
          <a:xfrm>
            <a:off x="457200" y="1143000"/>
            <a:ext cx="8686800" cy="0"/>
          </a:xfrm>
          <a:prstGeom prst="line">
            <a:avLst/>
          </a:prstGeom>
          <a:noFill/>
          <a:ln w="28575">
            <a:solidFill>
              <a:srgbClr val="969696"/>
            </a:solidFill>
            <a:round/>
            <a:headEnd/>
            <a:tailEnd/>
          </a:ln>
          <a:effectLst/>
        </p:spPr>
        <p:txBody>
          <a:bodyPr wrap="none"/>
          <a:lstStyle/>
          <a:p>
            <a:endParaRPr lang="en-US"/>
          </a:p>
        </p:txBody>
      </p:sp>
      <p:sp>
        <p:nvSpPr>
          <p:cNvPr id="12295" name="Rectangle 7"/>
          <p:cNvSpPr>
            <a:spLocks noGrp="1" noChangeArrowheads="1"/>
          </p:cNvSpPr>
          <p:nvPr>
            <p:ph type="body" idx="1"/>
          </p:nvPr>
        </p:nvSpPr>
        <p:spPr bwMode="auto">
          <a:xfrm>
            <a:off x="454025" y="1295400"/>
            <a:ext cx="8385175" cy="5105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294" name="Rectangle 6"/>
          <p:cNvSpPr>
            <a:spLocks noGrp="1" noChangeArrowheads="1"/>
          </p:cNvSpPr>
          <p:nvPr>
            <p:ph type="sldNum" sz="quarter" idx="4"/>
          </p:nvPr>
        </p:nvSpPr>
        <p:spPr bwMode="auto">
          <a:xfrm>
            <a:off x="8686800" y="6438900"/>
            <a:ext cx="4572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FontTx/>
              <a:buNone/>
              <a:defRPr sz="1000">
                <a:solidFill>
                  <a:schemeClr val="bg2"/>
                </a:solidFill>
                <a:latin typeface="+mn-lt"/>
              </a:defRPr>
            </a:lvl1pPr>
          </a:lstStyle>
          <a:p>
            <a:pPr>
              <a:defRPr/>
            </a:pPr>
            <a:fld id="{2A567C8B-03BA-4557-ABA4-635B3157640F}" type="slidenum">
              <a:rPr lang="en-US" smtClean="0"/>
              <a:pPr>
                <a:defRPr/>
              </a:pPr>
              <a:t>‹#›</a:t>
            </a:fld>
            <a:endParaRPr lang="en-US"/>
          </a:p>
        </p:txBody>
      </p:sp>
      <p:sp>
        <p:nvSpPr>
          <p:cNvPr id="12345" name="Rectangle 57"/>
          <p:cNvSpPr>
            <a:spLocks noChangeArrowheads="1"/>
          </p:cNvSpPr>
          <p:nvPr/>
        </p:nvSpPr>
        <p:spPr bwMode="auto">
          <a:xfrm>
            <a:off x="0" y="6705600"/>
            <a:ext cx="9144000" cy="152400"/>
          </a:xfrm>
          <a:prstGeom prst="rect">
            <a:avLst/>
          </a:prstGeom>
          <a:solidFill>
            <a:srgbClr val="000066"/>
          </a:solidFill>
          <a:ln w="9525">
            <a:noFill/>
            <a:miter lim="800000"/>
            <a:headEnd/>
            <a:tailEnd/>
          </a:ln>
          <a:effectLst/>
        </p:spPr>
        <p:txBody>
          <a:bodyPr wrap="none" anchor="ctr"/>
          <a:lstStyle/>
          <a:p>
            <a:endParaRPr lang="en-US"/>
          </a:p>
        </p:txBody>
      </p:sp>
      <p:sp>
        <p:nvSpPr>
          <p:cNvPr id="12351" name="Text Box 63"/>
          <p:cNvSpPr txBox="1">
            <a:spLocks noChangeArrowheads="1"/>
          </p:cNvSpPr>
          <p:nvPr/>
        </p:nvSpPr>
        <p:spPr bwMode="auto">
          <a:xfrm>
            <a:off x="76200" y="6491288"/>
            <a:ext cx="3076575" cy="214312"/>
          </a:xfrm>
          <a:prstGeom prst="rect">
            <a:avLst/>
          </a:prstGeom>
          <a:noFill/>
          <a:ln w="9525">
            <a:noFill/>
            <a:miter lim="800000"/>
            <a:headEnd/>
            <a:tailEnd/>
          </a:ln>
          <a:effectLst/>
        </p:spPr>
        <p:txBody>
          <a:bodyPr wrap="none">
            <a:spAutoFit/>
          </a:bodyPr>
          <a:lstStyle/>
          <a:p>
            <a:pPr>
              <a:spcBef>
                <a:spcPct val="0"/>
              </a:spcBef>
              <a:buClrTx/>
              <a:buFontTx/>
              <a:buNone/>
            </a:pPr>
            <a:r>
              <a:rPr lang="en-US" sz="800">
                <a:solidFill>
                  <a:schemeClr val="bg2"/>
                </a:solidFill>
                <a:latin typeface="Tahoma" pitchFamily="34" charset="0"/>
              </a:rPr>
              <a:t>Copyright © Cannon Financial Institute, Inc. All Rights Reserved</a:t>
            </a:r>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26" r:id="rId12"/>
  </p:sldLayoutIdLst>
  <p:hf hdr="0" ftr="0" dt="0"/>
  <p:txStyles>
    <p:titleStyle>
      <a:lvl1pPr algn="l" rtl="0" eaLnBrk="1" fontAlgn="base" hangingPunct="1">
        <a:spcBef>
          <a:spcPct val="0"/>
        </a:spcBef>
        <a:spcAft>
          <a:spcPct val="0"/>
        </a:spcAft>
        <a:defRPr sz="3000">
          <a:solidFill>
            <a:srgbClr val="000066"/>
          </a:solidFill>
          <a:latin typeface="+mj-lt"/>
          <a:ea typeface="+mj-ea"/>
          <a:cs typeface="+mj-cs"/>
        </a:defRPr>
      </a:lvl1pPr>
      <a:lvl2pPr algn="l" rtl="0" eaLnBrk="1" fontAlgn="base" hangingPunct="1">
        <a:spcBef>
          <a:spcPct val="0"/>
        </a:spcBef>
        <a:spcAft>
          <a:spcPct val="0"/>
        </a:spcAft>
        <a:defRPr sz="3000">
          <a:solidFill>
            <a:srgbClr val="000066"/>
          </a:solidFill>
          <a:latin typeface="Tahoma" pitchFamily="34" charset="0"/>
        </a:defRPr>
      </a:lvl2pPr>
      <a:lvl3pPr algn="l" rtl="0" eaLnBrk="1" fontAlgn="base" hangingPunct="1">
        <a:spcBef>
          <a:spcPct val="0"/>
        </a:spcBef>
        <a:spcAft>
          <a:spcPct val="0"/>
        </a:spcAft>
        <a:defRPr sz="3000">
          <a:solidFill>
            <a:srgbClr val="000066"/>
          </a:solidFill>
          <a:latin typeface="Tahoma" pitchFamily="34" charset="0"/>
        </a:defRPr>
      </a:lvl3pPr>
      <a:lvl4pPr algn="l" rtl="0" eaLnBrk="1" fontAlgn="base" hangingPunct="1">
        <a:spcBef>
          <a:spcPct val="0"/>
        </a:spcBef>
        <a:spcAft>
          <a:spcPct val="0"/>
        </a:spcAft>
        <a:defRPr sz="3000">
          <a:solidFill>
            <a:srgbClr val="000066"/>
          </a:solidFill>
          <a:latin typeface="Tahoma" pitchFamily="34" charset="0"/>
        </a:defRPr>
      </a:lvl4pPr>
      <a:lvl5pPr algn="l" rtl="0" eaLnBrk="1" fontAlgn="base" hangingPunct="1">
        <a:spcBef>
          <a:spcPct val="0"/>
        </a:spcBef>
        <a:spcAft>
          <a:spcPct val="0"/>
        </a:spcAft>
        <a:defRPr sz="3000">
          <a:solidFill>
            <a:srgbClr val="000066"/>
          </a:solidFill>
          <a:latin typeface="Tahoma" pitchFamily="34" charset="0"/>
        </a:defRPr>
      </a:lvl5pPr>
      <a:lvl6pPr marL="457200" algn="l" rtl="0" eaLnBrk="1" fontAlgn="base" hangingPunct="1">
        <a:spcBef>
          <a:spcPct val="0"/>
        </a:spcBef>
        <a:spcAft>
          <a:spcPct val="0"/>
        </a:spcAft>
        <a:defRPr sz="3000">
          <a:solidFill>
            <a:srgbClr val="000066"/>
          </a:solidFill>
          <a:latin typeface="Tahoma" pitchFamily="34" charset="0"/>
        </a:defRPr>
      </a:lvl6pPr>
      <a:lvl7pPr marL="914400" algn="l" rtl="0" eaLnBrk="1" fontAlgn="base" hangingPunct="1">
        <a:spcBef>
          <a:spcPct val="0"/>
        </a:spcBef>
        <a:spcAft>
          <a:spcPct val="0"/>
        </a:spcAft>
        <a:defRPr sz="3000">
          <a:solidFill>
            <a:srgbClr val="000066"/>
          </a:solidFill>
          <a:latin typeface="Tahoma" pitchFamily="34" charset="0"/>
        </a:defRPr>
      </a:lvl7pPr>
      <a:lvl8pPr marL="1371600" algn="l" rtl="0" eaLnBrk="1" fontAlgn="base" hangingPunct="1">
        <a:spcBef>
          <a:spcPct val="0"/>
        </a:spcBef>
        <a:spcAft>
          <a:spcPct val="0"/>
        </a:spcAft>
        <a:defRPr sz="3000">
          <a:solidFill>
            <a:srgbClr val="000066"/>
          </a:solidFill>
          <a:latin typeface="Tahoma" pitchFamily="34" charset="0"/>
        </a:defRPr>
      </a:lvl8pPr>
      <a:lvl9pPr marL="1828800" algn="l" rtl="0" eaLnBrk="1" fontAlgn="base" hangingPunct="1">
        <a:spcBef>
          <a:spcPct val="0"/>
        </a:spcBef>
        <a:spcAft>
          <a:spcPct val="0"/>
        </a:spcAft>
        <a:defRPr sz="3000">
          <a:solidFill>
            <a:srgbClr val="000066"/>
          </a:solidFill>
          <a:latin typeface="Tahoma" pitchFamily="34" charset="0"/>
        </a:defRPr>
      </a:lvl9pPr>
    </p:titleStyle>
    <p:bodyStyle>
      <a:lvl1pPr marL="339725" indent="-339725" algn="l" rtl="0" eaLnBrk="1" fontAlgn="base" hangingPunct="1">
        <a:spcBef>
          <a:spcPts val="600"/>
        </a:spcBef>
        <a:spcAft>
          <a:spcPct val="0"/>
        </a:spcAft>
        <a:buClr>
          <a:srgbClr val="000066"/>
        </a:buClr>
        <a:buFont typeface="Wingdings" pitchFamily="2" charset="2"/>
        <a:buChar char="§"/>
        <a:defRPr sz="2200">
          <a:solidFill>
            <a:schemeClr val="tx1"/>
          </a:solidFill>
          <a:latin typeface="+mn-lt"/>
          <a:ea typeface="+mn-ea"/>
          <a:cs typeface="+mn-cs"/>
        </a:defRPr>
      </a:lvl1pPr>
      <a:lvl2pPr marL="744538" indent="-287338" algn="l" rtl="0" eaLnBrk="1" fontAlgn="base" hangingPunct="1">
        <a:spcBef>
          <a:spcPts val="600"/>
        </a:spcBef>
        <a:spcAft>
          <a:spcPct val="0"/>
        </a:spcAft>
        <a:buClr>
          <a:schemeClr val="bg2"/>
        </a:buClr>
        <a:buFont typeface="Wingdings" pitchFamily="2" charset="2"/>
        <a:buChar char="w"/>
        <a:defRPr sz="2000">
          <a:solidFill>
            <a:schemeClr val="tx1"/>
          </a:solidFill>
          <a:latin typeface="+mn-lt"/>
        </a:defRPr>
      </a:lvl2pPr>
      <a:lvl3pPr marL="1196975" indent="-282575" algn="l" rtl="0" eaLnBrk="1" fontAlgn="base" hangingPunct="1">
        <a:spcBef>
          <a:spcPts val="600"/>
        </a:spcBef>
        <a:spcAft>
          <a:spcPct val="0"/>
        </a:spcAft>
        <a:buClr>
          <a:srgbClr val="000066"/>
        </a:buClr>
        <a:buFont typeface="Wingdings" pitchFamily="2" charset="2"/>
        <a:buChar char="§"/>
        <a:defRPr sz="2000">
          <a:solidFill>
            <a:schemeClr val="tx1"/>
          </a:solidFill>
          <a:latin typeface="+mn-lt"/>
        </a:defRPr>
      </a:lvl3pPr>
      <a:lvl4pPr marL="1601788" indent="-285750" algn="l" rtl="0" eaLnBrk="1" fontAlgn="base" hangingPunct="1">
        <a:spcBef>
          <a:spcPts val="600"/>
        </a:spcBef>
        <a:spcAft>
          <a:spcPct val="0"/>
        </a:spcAft>
        <a:buClr>
          <a:schemeClr val="bg2"/>
        </a:buClr>
        <a:buFont typeface="Wingdings" pitchFamily="2" charset="2"/>
        <a:buChar char="w"/>
        <a:defRPr>
          <a:solidFill>
            <a:schemeClr val="tx1"/>
          </a:solidFill>
          <a:latin typeface="+mn-lt"/>
        </a:defRPr>
      </a:lvl4pPr>
      <a:lvl5pPr marL="2055813" indent="-338138" algn="l" rtl="0" eaLnBrk="1" fontAlgn="base" hangingPunct="1">
        <a:spcBef>
          <a:spcPts val="600"/>
        </a:spcBef>
        <a:spcAft>
          <a:spcPct val="0"/>
        </a:spcAft>
        <a:buClr>
          <a:srgbClr val="000066"/>
        </a:buClr>
        <a:buFont typeface="Wingdings" pitchFamily="2" charset="2"/>
        <a:buChar char="§"/>
        <a:defRPr>
          <a:solidFill>
            <a:schemeClr val="tx1"/>
          </a:solidFill>
          <a:latin typeface="+mn-lt"/>
        </a:defRPr>
      </a:lvl5pPr>
      <a:lvl6pPr marL="2513013" indent="-338138" algn="l" rtl="0" eaLnBrk="1" fontAlgn="base" hangingPunct="1">
        <a:spcBef>
          <a:spcPts val="600"/>
        </a:spcBef>
        <a:spcAft>
          <a:spcPct val="0"/>
        </a:spcAft>
        <a:buClr>
          <a:srgbClr val="000066"/>
        </a:buClr>
        <a:buFont typeface="Wingdings" pitchFamily="2" charset="2"/>
        <a:buChar char="§"/>
        <a:defRPr>
          <a:solidFill>
            <a:schemeClr val="tx1"/>
          </a:solidFill>
          <a:latin typeface="+mn-lt"/>
        </a:defRPr>
      </a:lvl6pPr>
      <a:lvl7pPr marL="2970213" indent="-338138" algn="l" rtl="0" eaLnBrk="1" fontAlgn="base" hangingPunct="1">
        <a:spcBef>
          <a:spcPts val="600"/>
        </a:spcBef>
        <a:spcAft>
          <a:spcPct val="0"/>
        </a:spcAft>
        <a:buClr>
          <a:srgbClr val="000066"/>
        </a:buClr>
        <a:buFont typeface="Wingdings" pitchFamily="2" charset="2"/>
        <a:buChar char="§"/>
        <a:defRPr>
          <a:solidFill>
            <a:schemeClr val="tx1"/>
          </a:solidFill>
          <a:latin typeface="+mn-lt"/>
        </a:defRPr>
      </a:lvl7pPr>
      <a:lvl8pPr marL="3427413" indent="-338138" algn="l" rtl="0" eaLnBrk="1" fontAlgn="base" hangingPunct="1">
        <a:spcBef>
          <a:spcPts val="600"/>
        </a:spcBef>
        <a:spcAft>
          <a:spcPct val="0"/>
        </a:spcAft>
        <a:buClr>
          <a:srgbClr val="000066"/>
        </a:buClr>
        <a:buFont typeface="Wingdings" pitchFamily="2" charset="2"/>
        <a:buChar char="§"/>
        <a:defRPr>
          <a:solidFill>
            <a:schemeClr val="tx1"/>
          </a:solidFill>
          <a:latin typeface="+mn-lt"/>
        </a:defRPr>
      </a:lvl8pPr>
      <a:lvl9pPr marL="3884613" indent="-338138" algn="l" rtl="0" eaLnBrk="1" fontAlgn="base" hangingPunct="1">
        <a:spcBef>
          <a:spcPts val="600"/>
        </a:spcBef>
        <a:spcAft>
          <a:spcPct val="0"/>
        </a:spcAft>
        <a:buClr>
          <a:srgbClr val="000066"/>
        </a:buClr>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66000"/>
          </a:schemeClr>
        </a:solidFill>
        <a:effectLst/>
      </p:bgPr>
    </p:bg>
    <p:spTree>
      <p:nvGrpSpPr>
        <p:cNvPr id="1" name=""/>
        <p:cNvGrpSpPr/>
        <p:nvPr/>
      </p:nvGrpSpPr>
      <p:grpSpPr>
        <a:xfrm>
          <a:off x="0" y="0"/>
          <a:ext cx="0" cy="0"/>
          <a:chOff x="0" y="0"/>
          <a:chExt cx="0" cy="0"/>
        </a:xfrm>
      </p:grpSpPr>
      <p:sp>
        <p:nvSpPr>
          <p:cNvPr id="67593" name="Rectangle 9"/>
          <p:cNvSpPr>
            <a:spLocks noChangeArrowheads="1"/>
          </p:cNvSpPr>
          <p:nvPr/>
        </p:nvSpPr>
        <p:spPr bwMode="auto">
          <a:xfrm>
            <a:off x="0" y="6705600"/>
            <a:ext cx="9144000" cy="158750"/>
          </a:xfrm>
          <a:prstGeom prst="rect">
            <a:avLst/>
          </a:prstGeom>
          <a:solidFill>
            <a:srgbClr val="C0C0C0"/>
          </a:solidFill>
          <a:ln w="9525">
            <a:noFill/>
            <a:miter lim="800000"/>
            <a:headEnd/>
            <a:tailEnd/>
          </a:ln>
          <a:effectLst/>
        </p:spPr>
        <p:txBody>
          <a:bodyPr wrap="none" anchor="ctr"/>
          <a:lstStyle/>
          <a:p>
            <a:endParaRPr lang="en-US"/>
          </a:p>
        </p:txBody>
      </p:sp>
      <p:sp>
        <p:nvSpPr>
          <p:cNvPr id="67594" name="Rectangle 10"/>
          <p:cNvSpPr>
            <a:spLocks noChangeArrowheads="1"/>
          </p:cNvSpPr>
          <p:nvPr/>
        </p:nvSpPr>
        <p:spPr bwMode="auto">
          <a:xfrm>
            <a:off x="0" y="6743700"/>
            <a:ext cx="9144000" cy="120650"/>
          </a:xfrm>
          <a:prstGeom prst="rect">
            <a:avLst/>
          </a:prstGeom>
          <a:solidFill>
            <a:srgbClr val="000066"/>
          </a:solidFill>
          <a:ln w="9525">
            <a:noFill/>
            <a:miter lim="800000"/>
            <a:headEnd/>
            <a:tailEnd/>
          </a:ln>
          <a:effectLst/>
        </p:spPr>
        <p:txBody>
          <a:bodyPr wrap="none" anchor="ctr"/>
          <a:lstStyle/>
          <a:p>
            <a:endParaRPr lang="en-US"/>
          </a:p>
        </p:txBody>
      </p:sp>
      <p:sp>
        <p:nvSpPr>
          <p:cNvPr id="67595" name="Line 11"/>
          <p:cNvSpPr>
            <a:spLocks noChangeShapeType="1"/>
          </p:cNvSpPr>
          <p:nvPr/>
        </p:nvSpPr>
        <p:spPr bwMode="auto">
          <a:xfrm>
            <a:off x="801688" y="3581400"/>
            <a:ext cx="8342312" cy="0"/>
          </a:xfrm>
          <a:prstGeom prst="line">
            <a:avLst/>
          </a:prstGeom>
          <a:noFill/>
          <a:ln w="28575">
            <a:solidFill>
              <a:srgbClr val="969696"/>
            </a:solidFill>
            <a:round/>
            <a:headEnd/>
            <a:tailEnd/>
          </a:ln>
          <a:effectLst/>
        </p:spPr>
        <p:txBody>
          <a:bodyPr wrap="none"/>
          <a:lstStyle/>
          <a:p>
            <a:endParaRPr lang="en-US"/>
          </a:p>
        </p:txBody>
      </p:sp>
      <p:sp>
        <p:nvSpPr>
          <p:cNvPr id="67596" name="Rectangle 12"/>
          <p:cNvSpPr>
            <a:spLocks noChangeArrowheads="1"/>
          </p:cNvSpPr>
          <p:nvPr/>
        </p:nvSpPr>
        <p:spPr bwMode="auto">
          <a:xfrm>
            <a:off x="0" y="0"/>
            <a:ext cx="9144000" cy="838200"/>
          </a:xfrm>
          <a:prstGeom prst="rect">
            <a:avLst/>
          </a:prstGeom>
          <a:solidFill>
            <a:srgbClr val="000066"/>
          </a:solidFill>
          <a:ln w="9525">
            <a:noFill/>
            <a:miter lim="800000"/>
            <a:headEnd/>
            <a:tailEnd/>
          </a:ln>
          <a:effectLst/>
        </p:spPr>
        <p:txBody>
          <a:bodyPr wrap="none" anchor="ctr"/>
          <a:lstStyle/>
          <a:p>
            <a:endParaRPr lang="en-US"/>
          </a:p>
        </p:txBody>
      </p:sp>
      <p:sp>
        <p:nvSpPr>
          <p:cNvPr id="67597" name="Rectangle 13"/>
          <p:cNvSpPr>
            <a:spLocks noChangeArrowheads="1"/>
          </p:cNvSpPr>
          <p:nvPr/>
        </p:nvSpPr>
        <p:spPr bwMode="auto">
          <a:xfrm>
            <a:off x="0" y="0"/>
            <a:ext cx="9144000" cy="717550"/>
          </a:xfrm>
          <a:prstGeom prst="rect">
            <a:avLst/>
          </a:prstGeom>
          <a:solidFill>
            <a:srgbClr val="DDDDDD"/>
          </a:solidFill>
          <a:ln w="9525">
            <a:noFill/>
            <a:miter lim="800000"/>
            <a:headEnd/>
            <a:tailEnd/>
          </a:ln>
          <a:effectLst/>
        </p:spPr>
        <p:txBody>
          <a:bodyPr wrap="none" anchor="ctr"/>
          <a:lstStyle/>
          <a:p>
            <a:endParaRPr lang="en-US"/>
          </a:p>
        </p:txBody>
      </p:sp>
      <p:pic>
        <p:nvPicPr>
          <p:cNvPr id="67598" name="Picture 14" descr="Cannon Black"/>
          <p:cNvPicPr>
            <a:picLocks noChangeAspect="1" noChangeArrowheads="1"/>
          </p:cNvPicPr>
          <p:nvPr/>
        </p:nvPicPr>
        <p:blipFill>
          <a:blip r:embed="rId13" cstate="print">
            <a:clrChange>
              <a:clrFrom>
                <a:srgbClr val="FFFFFF"/>
              </a:clrFrom>
              <a:clrTo>
                <a:srgbClr val="FFFFFF">
                  <a:alpha val="0"/>
                </a:srgbClr>
              </a:clrTo>
            </a:clrChange>
          </a:blip>
          <a:srcRect/>
          <a:stretch>
            <a:fillRect/>
          </a:stretch>
        </p:blipFill>
        <p:spPr bwMode="auto">
          <a:xfrm>
            <a:off x="6983413" y="158750"/>
            <a:ext cx="1855787" cy="374650"/>
          </a:xfrm>
          <a:prstGeom prst="rect">
            <a:avLst/>
          </a:prstGeom>
          <a:noFill/>
        </p:spPr>
      </p:pic>
      <p:sp>
        <p:nvSpPr>
          <p:cNvPr id="67599" name="Text Box 15"/>
          <p:cNvSpPr txBox="1">
            <a:spLocks noChangeArrowheads="1"/>
          </p:cNvSpPr>
          <p:nvPr/>
        </p:nvSpPr>
        <p:spPr bwMode="auto">
          <a:xfrm>
            <a:off x="76200" y="6491288"/>
            <a:ext cx="3076575" cy="214312"/>
          </a:xfrm>
          <a:prstGeom prst="rect">
            <a:avLst/>
          </a:prstGeom>
          <a:noFill/>
          <a:ln w="9525">
            <a:noFill/>
            <a:miter lim="800000"/>
            <a:headEnd/>
            <a:tailEnd/>
          </a:ln>
          <a:effectLst/>
        </p:spPr>
        <p:txBody>
          <a:bodyPr wrap="none">
            <a:spAutoFit/>
          </a:bodyPr>
          <a:lstStyle/>
          <a:p>
            <a:pPr>
              <a:spcBef>
                <a:spcPct val="0"/>
              </a:spcBef>
              <a:buClrTx/>
              <a:buFontTx/>
              <a:buNone/>
            </a:pPr>
            <a:r>
              <a:rPr lang="en-US" sz="800">
                <a:solidFill>
                  <a:schemeClr val="bg2"/>
                </a:solidFill>
                <a:latin typeface="Tahoma" pitchFamily="34" charset="0"/>
              </a:rPr>
              <a:t>Copyright © Cannon Financial Institute, Inc. All Rights Reserved</a:t>
            </a:r>
          </a:p>
        </p:txBody>
      </p:sp>
      <p:sp>
        <p:nvSpPr>
          <p:cNvPr id="67602" name="Rectangle 18"/>
          <p:cNvSpPr>
            <a:spLocks noGrp="1" noChangeArrowheads="1"/>
          </p:cNvSpPr>
          <p:nvPr>
            <p:ph type="title"/>
          </p:nvPr>
        </p:nvSpPr>
        <p:spPr bwMode="auto">
          <a:xfrm>
            <a:off x="1600200" y="2867025"/>
            <a:ext cx="7391400" cy="609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ftr="0" dt="0"/>
  <p:txStyles>
    <p:titleStyle>
      <a:lvl1pPr algn="r" rtl="0" eaLnBrk="1" fontAlgn="base" hangingPunct="1">
        <a:spcBef>
          <a:spcPct val="0"/>
        </a:spcBef>
        <a:spcAft>
          <a:spcPct val="0"/>
        </a:spcAft>
        <a:defRPr sz="2800" b="1">
          <a:solidFill>
            <a:srgbClr val="000066"/>
          </a:solidFill>
          <a:latin typeface="+mj-lt"/>
          <a:ea typeface="+mj-ea"/>
          <a:cs typeface="+mj-cs"/>
        </a:defRPr>
      </a:lvl1pPr>
      <a:lvl2pPr algn="r" rtl="0" eaLnBrk="1" fontAlgn="base" hangingPunct="1">
        <a:spcBef>
          <a:spcPct val="0"/>
        </a:spcBef>
        <a:spcAft>
          <a:spcPct val="0"/>
        </a:spcAft>
        <a:defRPr sz="2800" b="1">
          <a:solidFill>
            <a:srgbClr val="000066"/>
          </a:solidFill>
          <a:latin typeface="Tahoma" pitchFamily="34" charset="0"/>
          <a:cs typeface="Arial" charset="0"/>
        </a:defRPr>
      </a:lvl2pPr>
      <a:lvl3pPr algn="r" rtl="0" eaLnBrk="1" fontAlgn="base" hangingPunct="1">
        <a:spcBef>
          <a:spcPct val="0"/>
        </a:spcBef>
        <a:spcAft>
          <a:spcPct val="0"/>
        </a:spcAft>
        <a:defRPr sz="2800" b="1">
          <a:solidFill>
            <a:srgbClr val="000066"/>
          </a:solidFill>
          <a:latin typeface="Tahoma" pitchFamily="34" charset="0"/>
          <a:cs typeface="Arial" charset="0"/>
        </a:defRPr>
      </a:lvl3pPr>
      <a:lvl4pPr algn="r" rtl="0" eaLnBrk="1" fontAlgn="base" hangingPunct="1">
        <a:spcBef>
          <a:spcPct val="0"/>
        </a:spcBef>
        <a:spcAft>
          <a:spcPct val="0"/>
        </a:spcAft>
        <a:defRPr sz="2800" b="1">
          <a:solidFill>
            <a:srgbClr val="000066"/>
          </a:solidFill>
          <a:latin typeface="Tahoma" pitchFamily="34" charset="0"/>
          <a:cs typeface="Arial" charset="0"/>
        </a:defRPr>
      </a:lvl4pPr>
      <a:lvl5pPr algn="r" rtl="0" eaLnBrk="1" fontAlgn="base" hangingPunct="1">
        <a:spcBef>
          <a:spcPct val="0"/>
        </a:spcBef>
        <a:spcAft>
          <a:spcPct val="0"/>
        </a:spcAft>
        <a:defRPr sz="2800" b="1">
          <a:solidFill>
            <a:srgbClr val="000066"/>
          </a:solidFill>
          <a:latin typeface="Tahoma" pitchFamily="34" charset="0"/>
          <a:cs typeface="Arial" charset="0"/>
        </a:defRPr>
      </a:lvl5pPr>
      <a:lvl6pPr marL="457200" algn="r" rtl="0" eaLnBrk="1" fontAlgn="base" hangingPunct="1">
        <a:spcBef>
          <a:spcPct val="0"/>
        </a:spcBef>
        <a:spcAft>
          <a:spcPct val="0"/>
        </a:spcAft>
        <a:defRPr sz="2800" b="1">
          <a:solidFill>
            <a:srgbClr val="000066"/>
          </a:solidFill>
          <a:latin typeface="Tahoma" pitchFamily="34" charset="0"/>
          <a:cs typeface="Arial" charset="0"/>
        </a:defRPr>
      </a:lvl6pPr>
      <a:lvl7pPr marL="914400" algn="r" rtl="0" eaLnBrk="1" fontAlgn="base" hangingPunct="1">
        <a:spcBef>
          <a:spcPct val="0"/>
        </a:spcBef>
        <a:spcAft>
          <a:spcPct val="0"/>
        </a:spcAft>
        <a:defRPr sz="2800" b="1">
          <a:solidFill>
            <a:srgbClr val="000066"/>
          </a:solidFill>
          <a:latin typeface="Tahoma" pitchFamily="34" charset="0"/>
          <a:cs typeface="Arial" charset="0"/>
        </a:defRPr>
      </a:lvl7pPr>
      <a:lvl8pPr marL="1371600" algn="r" rtl="0" eaLnBrk="1" fontAlgn="base" hangingPunct="1">
        <a:spcBef>
          <a:spcPct val="0"/>
        </a:spcBef>
        <a:spcAft>
          <a:spcPct val="0"/>
        </a:spcAft>
        <a:defRPr sz="2800" b="1">
          <a:solidFill>
            <a:srgbClr val="000066"/>
          </a:solidFill>
          <a:latin typeface="Tahoma" pitchFamily="34" charset="0"/>
          <a:cs typeface="Arial" charset="0"/>
        </a:defRPr>
      </a:lvl8pPr>
      <a:lvl9pPr marL="1828800" algn="r" rtl="0" eaLnBrk="1" fontAlgn="base" hangingPunct="1">
        <a:spcBef>
          <a:spcPct val="0"/>
        </a:spcBef>
        <a:spcAft>
          <a:spcPct val="0"/>
        </a:spcAft>
        <a:defRPr sz="2800" b="1">
          <a:solidFill>
            <a:srgbClr val="000066"/>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lumMod val="85000"/>
            <a:alpha val="66000"/>
          </a:schemeClr>
        </a:solidFill>
        <a:effectLst/>
      </p:bgPr>
    </p:bg>
    <p:spTree>
      <p:nvGrpSpPr>
        <p:cNvPr id="1" name=""/>
        <p:cNvGrpSpPr/>
        <p:nvPr/>
      </p:nvGrpSpPr>
      <p:grpSpPr>
        <a:xfrm>
          <a:off x="0" y="0"/>
          <a:ext cx="0" cy="0"/>
          <a:chOff x="0" y="0"/>
          <a:chExt cx="0" cy="0"/>
        </a:xfrm>
      </p:grpSpPr>
      <p:sp>
        <p:nvSpPr>
          <p:cNvPr id="12346" name="Rectangle 58"/>
          <p:cNvSpPr>
            <a:spLocks noChangeArrowheads="1"/>
          </p:cNvSpPr>
          <p:nvPr/>
        </p:nvSpPr>
        <p:spPr bwMode="auto">
          <a:xfrm>
            <a:off x="0" y="6667500"/>
            <a:ext cx="9144000" cy="190500"/>
          </a:xfrm>
          <a:prstGeom prst="rect">
            <a:avLst/>
          </a:prstGeom>
          <a:solidFill>
            <a:srgbClr val="C0C0C0"/>
          </a:solidFill>
          <a:ln w="9525">
            <a:noFill/>
            <a:miter lim="800000"/>
            <a:headEnd/>
            <a:tailEnd/>
          </a:ln>
          <a:effectLst/>
        </p:spPr>
        <p:txBody>
          <a:bodyPr wrap="none" anchor="ctr"/>
          <a:lstStyle/>
          <a:p>
            <a:pPr>
              <a:defRPr/>
            </a:pPr>
            <a:endParaRPr lang="en-US"/>
          </a:p>
        </p:txBody>
      </p:sp>
      <p:sp>
        <p:nvSpPr>
          <p:cNvPr id="1027" name="Rectangle 4"/>
          <p:cNvSpPr>
            <a:spLocks noGrp="1" noChangeArrowheads="1"/>
          </p:cNvSpPr>
          <p:nvPr>
            <p:ph type="title"/>
          </p:nvPr>
        </p:nvSpPr>
        <p:spPr bwMode="auto">
          <a:xfrm>
            <a:off x="493713" y="201613"/>
            <a:ext cx="8510587" cy="85566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a:t>
            </a:r>
          </a:p>
        </p:txBody>
      </p:sp>
      <p:sp>
        <p:nvSpPr>
          <p:cNvPr id="12293" name="Line 5"/>
          <p:cNvSpPr>
            <a:spLocks noChangeShapeType="1"/>
          </p:cNvSpPr>
          <p:nvPr/>
        </p:nvSpPr>
        <p:spPr bwMode="auto">
          <a:xfrm>
            <a:off x="457200" y="1143000"/>
            <a:ext cx="8686800" cy="0"/>
          </a:xfrm>
          <a:prstGeom prst="line">
            <a:avLst/>
          </a:prstGeom>
          <a:noFill/>
          <a:ln w="28575">
            <a:solidFill>
              <a:srgbClr val="969696"/>
            </a:solidFill>
            <a:round/>
            <a:headEnd/>
            <a:tailEnd/>
          </a:ln>
          <a:effectLst/>
        </p:spPr>
        <p:txBody>
          <a:bodyPr wrap="none"/>
          <a:lstStyle/>
          <a:p>
            <a:pPr>
              <a:defRPr/>
            </a:pPr>
            <a:endParaRPr lang="en-US"/>
          </a:p>
        </p:txBody>
      </p:sp>
      <p:sp>
        <p:nvSpPr>
          <p:cNvPr id="1029" name="Rectangle 7"/>
          <p:cNvSpPr>
            <a:spLocks noGrp="1" noChangeArrowheads="1"/>
          </p:cNvSpPr>
          <p:nvPr>
            <p:ph type="body" idx="1"/>
          </p:nvPr>
        </p:nvSpPr>
        <p:spPr bwMode="auto">
          <a:xfrm>
            <a:off x="454025" y="1295400"/>
            <a:ext cx="8551863"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294" name="Rectangle 6"/>
          <p:cNvSpPr>
            <a:spLocks noGrp="1" noChangeArrowheads="1"/>
          </p:cNvSpPr>
          <p:nvPr>
            <p:ph type="sldNum" sz="quarter" idx="4"/>
          </p:nvPr>
        </p:nvSpPr>
        <p:spPr bwMode="auto">
          <a:xfrm>
            <a:off x="8686800" y="6438900"/>
            <a:ext cx="4572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FontTx/>
              <a:buNone/>
              <a:defRPr sz="1000">
                <a:solidFill>
                  <a:schemeClr val="bg2"/>
                </a:solidFill>
                <a:latin typeface="+mn-lt"/>
              </a:defRPr>
            </a:lvl1pPr>
          </a:lstStyle>
          <a:p>
            <a:pPr>
              <a:defRPr/>
            </a:pPr>
            <a:fld id="{2A567C8B-03BA-4557-ABA4-635B3157640F}" type="slidenum">
              <a:rPr lang="en-US" smtClean="0"/>
              <a:pPr>
                <a:defRPr/>
              </a:pPr>
              <a:t>‹#›</a:t>
            </a:fld>
            <a:endParaRPr lang="en-US"/>
          </a:p>
        </p:txBody>
      </p:sp>
      <p:sp>
        <p:nvSpPr>
          <p:cNvPr id="12345" name="Rectangle 57"/>
          <p:cNvSpPr>
            <a:spLocks noChangeArrowheads="1"/>
          </p:cNvSpPr>
          <p:nvPr/>
        </p:nvSpPr>
        <p:spPr bwMode="auto">
          <a:xfrm>
            <a:off x="0" y="6719668"/>
            <a:ext cx="9144000" cy="152400"/>
          </a:xfrm>
          <a:prstGeom prst="rect">
            <a:avLst/>
          </a:prstGeom>
          <a:solidFill>
            <a:srgbClr val="000066"/>
          </a:solidFill>
          <a:ln w="9525">
            <a:noFill/>
            <a:miter lim="800000"/>
            <a:headEnd/>
            <a:tailEnd/>
          </a:ln>
          <a:effectLst/>
        </p:spPr>
        <p:txBody>
          <a:bodyPr wrap="none" anchor="ctr"/>
          <a:lstStyle/>
          <a:p>
            <a:pPr>
              <a:defRPr/>
            </a:pPr>
            <a:endParaRPr lang="en-US"/>
          </a:p>
        </p:txBody>
      </p:sp>
      <p:sp>
        <p:nvSpPr>
          <p:cNvPr id="12351" name="Text Box 63"/>
          <p:cNvSpPr txBox="1">
            <a:spLocks noChangeArrowheads="1"/>
          </p:cNvSpPr>
          <p:nvPr/>
        </p:nvSpPr>
        <p:spPr bwMode="auto">
          <a:xfrm>
            <a:off x="76200" y="6491288"/>
            <a:ext cx="3076575" cy="214312"/>
          </a:xfrm>
          <a:prstGeom prst="rect">
            <a:avLst/>
          </a:prstGeom>
          <a:noFill/>
          <a:ln w="9525">
            <a:noFill/>
            <a:miter lim="800000"/>
            <a:headEnd/>
            <a:tailEnd/>
          </a:ln>
          <a:effectLst/>
        </p:spPr>
        <p:txBody>
          <a:bodyPr wrap="none">
            <a:spAutoFit/>
          </a:bodyPr>
          <a:lstStyle/>
          <a:p>
            <a:pPr>
              <a:spcBef>
                <a:spcPct val="0"/>
              </a:spcBef>
              <a:buClrTx/>
              <a:buFontTx/>
              <a:buNone/>
              <a:defRPr/>
            </a:pPr>
            <a:r>
              <a:rPr lang="en-US" sz="800">
                <a:solidFill>
                  <a:schemeClr val="bg2"/>
                </a:solidFill>
                <a:latin typeface="Tahoma" pitchFamily="34" charset="0"/>
              </a:rPr>
              <a:t>Copyright © Cannon Financial Institute, Inc. All Rights Reserved</a:t>
            </a:r>
          </a:p>
        </p:txBody>
      </p:sp>
    </p:spTree>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Lst>
  <p:hf hdr="0" ftr="0" dt="0"/>
  <p:txStyles>
    <p:titleStyle>
      <a:lvl1pPr algn="l" rtl="0" eaLnBrk="1" fontAlgn="base" hangingPunct="1">
        <a:spcBef>
          <a:spcPct val="0"/>
        </a:spcBef>
        <a:spcAft>
          <a:spcPct val="0"/>
        </a:spcAft>
        <a:defRPr sz="3000">
          <a:solidFill>
            <a:srgbClr val="000066"/>
          </a:solidFill>
          <a:latin typeface="+mj-lt"/>
          <a:ea typeface="+mj-ea"/>
          <a:cs typeface="+mj-cs"/>
        </a:defRPr>
      </a:lvl1pPr>
      <a:lvl2pPr algn="l" rtl="0" eaLnBrk="1" fontAlgn="base" hangingPunct="1">
        <a:spcBef>
          <a:spcPct val="0"/>
        </a:spcBef>
        <a:spcAft>
          <a:spcPct val="0"/>
        </a:spcAft>
        <a:defRPr sz="3000">
          <a:solidFill>
            <a:srgbClr val="000066"/>
          </a:solidFill>
          <a:latin typeface="Tahoma" pitchFamily="34" charset="0"/>
        </a:defRPr>
      </a:lvl2pPr>
      <a:lvl3pPr algn="l" rtl="0" eaLnBrk="1" fontAlgn="base" hangingPunct="1">
        <a:spcBef>
          <a:spcPct val="0"/>
        </a:spcBef>
        <a:spcAft>
          <a:spcPct val="0"/>
        </a:spcAft>
        <a:defRPr sz="3000">
          <a:solidFill>
            <a:srgbClr val="000066"/>
          </a:solidFill>
          <a:latin typeface="Tahoma" pitchFamily="34" charset="0"/>
        </a:defRPr>
      </a:lvl3pPr>
      <a:lvl4pPr algn="l" rtl="0" eaLnBrk="1" fontAlgn="base" hangingPunct="1">
        <a:spcBef>
          <a:spcPct val="0"/>
        </a:spcBef>
        <a:spcAft>
          <a:spcPct val="0"/>
        </a:spcAft>
        <a:defRPr sz="3000">
          <a:solidFill>
            <a:srgbClr val="000066"/>
          </a:solidFill>
          <a:latin typeface="Tahoma" pitchFamily="34" charset="0"/>
        </a:defRPr>
      </a:lvl4pPr>
      <a:lvl5pPr algn="l" rtl="0" eaLnBrk="1" fontAlgn="base" hangingPunct="1">
        <a:spcBef>
          <a:spcPct val="0"/>
        </a:spcBef>
        <a:spcAft>
          <a:spcPct val="0"/>
        </a:spcAft>
        <a:defRPr sz="3000">
          <a:solidFill>
            <a:srgbClr val="000066"/>
          </a:solidFill>
          <a:latin typeface="Tahoma" pitchFamily="34" charset="0"/>
        </a:defRPr>
      </a:lvl5pPr>
      <a:lvl6pPr marL="457200" algn="l" rtl="0" eaLnBrk="1" fontAlgn="base" hangingPunct="1">
        <a:spcBef>
          <a:spcPct val="0"/>
        </a:spcBef>
        <a:spcAft>
          <a:spcPct val="0"/>
        </a:spcAft>
        <a:defRPr sz="3000">
          <a:solidFill>
            <a:srgbClr val="000066"/>
          </a:solidFill>
          <a:latin typeface="Tahoma" pitchFamily="34" charset="0"/>
        </a:defRPr>
      </a:lvl6pPr>
      <a:lvl7pPr marL="914400" algn="l" rtl="0" eaLnBrk="1" fontAlgn="base" hangingPunct="1">
        <a:spcBef>
          <a:spcPct val="0"/>
        </a:spcBef>
        <a:spcAft>
          <a:spcPct val="0"/>
        </a:spcAft>
        <a:defRPr sz="3000">
          <a:solidFill>
            <a:srgbClr val="000066"/>
          </a:solidFill>
          <a:latin typeface="Tahoma" pitchFamily="34" charset="0"/>
        </a:defRPr>
      </a:lvl7pPr>
      <a:lvl8pPr marL="1371600" algn="l" rtl="0" eaLnBrk="1" fontAlgn="base" hangingPunct="1">
        <a:spcBef>
          <a:spcPct val="0"/>
        </a:spcBef>
        <a:spcAft>
          <a:spcPct val="0"/>
        </a:spcAft>
        <a:defRPr sz="3000">
          <a:solidFill>
            <a:srgbClr val="000066"/>
          </a:solidFill>
          <a:latin typeface="Tahoma" pitchFamily="34" charset="0"/>
        </a:defRPr>
      </a:lvl8pPr>
      <a:lvl9pPr marL="1828800" algn="l" rtl="0" eaLnBrk="1" fontAlgn="base" hangingPunct="1">
        <a:spcBef>
          <a:spcPct val="0"/>
        </a:spcBef>
        <a:spcAft>
          <a:spcPct val="0"/>
        </a:spcAft>
        <a:defRPr sz="3000">
          <a:solidFill>
            <a:srgbClr val="000066"/>
          </a:solidFill>
          <a:latin typeface="Tahoma" pitchFamily="34" charset="0"/>
        </a:defRPr>
      </a:lvl9pPr>
    </p:titleStyle>
    <p:bodyStyle>
      <a:lvl1pPr marL="339725" indent="-339725" algn="l" rtl="0" eaLnBrk="1" fontAlgn="base" hangingPunct="1">
        <a:spcBef>
          <a:spcPts val="600"/>
        </a:spcBef>
        <a:spcAft>
          <a:spcPct val="0"/>
        </a:spcAft>
        <a:buClr>
          <a:srgbClr val="000066"/>
        </a:buClr>
        <a:buFont typeface="Wingdings" pitchFamily="2" charset="2"/>
        <a:buChar char="§"/>
        <a:defRPr sz="2200">
          <a:solidFill>
            <a:schemeClr val="tx1"/>
          </a:solidFill>
          <a:latin typeface="+mn-lt"/>
          <a:ea typeface="+mn-ea"/>
          <a:cs typeface="+mn-cs"/>
        </a:defRPr>
      </a:lvl1pPr>
      <a:lvl2pPr marL="744538" indent="-287338" algn="l" rtl="0" eaLnBrk="1" fontAlgn="base" hangingPunct="1">
        <a:spcBef>
          <a:spcPts val="600"/>
        </a:spcBef>
        <a:spcAft>
          <a:spcPct val="0"/>
        </a:spcAft>
        <a:buClr>
          <a:schemeClr val="bg2"/>
        </a:buClr>
        <a:buFont typeface="Wingdings" pitchFamily="2" charset="2"/>
        <a:buChar char="w"/>
        <a:defRPr sz="2000">
          <a:solidFill>
            <a:schemeClr val="tx1"/>
          </a:solidFill>
          <a:latin typeface="+mn-lt"/>
        </a:defRPr>
      </a:lvl2pPr>
      <a:lvl3pPr marL="1196975" indent="-282575" algn="l" rtl="0" eaLnBrk="1" fontAlgn="base" hangingPunct="1">
        <a:spcBef>
          <a:spcPts val="600"/>
        </a:spcBef>
        <a:spcAft>
          <a:spcPct val="0"/>
        </a:spcAft>
        <a:buClr>
          <a:srgbClr val="000066"/>
        </a:buClr>
        <a:buFont typeface="Wingdings" pitchFamily="2" charset="2"/>
        <a:buChar char="§"/>
        <a:defRPr sz="2000">
          <a:solidFill>
            <a:schemeClr val="tx1"/>
          </a:solidFill>
          <a:latin typeface="+mn-lt"/>
        </a:defRPr>
      </a:lvl3pPr>
      <a:lvl4pPr marL="1601788" indent="-285750" algn="l" rtl="0" eaLnBrk="1" fontAlgn="base" hangingPunct="1">
        <a:spcBef>
          <a:spcPts val="600"/>
        </a:spcBef>
        <a:spcAft>
          <a:spcPct val="0"/>
        </a:spcAft>
        <a:buClr>
          <a:schemeClr val="bg2"/>
        </a:buClr>
        <a:buFont typeface="Wingdings" pitchFamily="2" charset="2"/>
        <a:buChar char="w"/>
        <a:defRPr>
          <a:solidFill>
            <a:schemeClr val="tx1"/>
          </a:solidFill>
          <a:latin typeface="+mn-lt"/>
        </a:defRPr>
      </a:lvl4pPr>
      <a:lvl5pPr marL="2055813" indent="-338138" algn="l" rtl="0" eaLnBrk="1" fontAlgn="base" hangingPunct="1">
        <a:spcBef>
          <a:spcPts val="600"/>
        </a:spcBef>
        <a:spcAft>
          <a:spcPct val="0"/>
        </a:spcAft>
        <a:buClr>
          <a:srgbClr val="000066"/>
        </a:buClr>
        <a:buFont typeface="Wingdings" pitchFamily="2" charset="2"/>
        <a:buChar char="§"/>
        <a:defRPr>
          <a:solidFill>
            <a:schemeClr val="tx1"/>
          </a:solidFill>
          <a:latin typeface="+mn-lt"/>
        </a:defRPr>
      </a:lvl5pPr>
      <a:lvl6pPr marL="2513013" indent="-338138" algn="l" rtl="0" eaLnBrk="1" fontAlgn="base" hangingPunct="1">
        <a:spcBef>
          <a:spcPts val="600"/>
        </a:spcBef>
        <a:spcAft>
          <a:spcPct val="0"/>
        </a:spcAft>
        <a:buClr>
          <a:srgbClr val="000066"/>
        </a:buClr>
        <a:buFont typeface="Wingdings" pitchFamily="2" charset="2"/>
        <a:buChar char="§"/>
        <a:defRPr>
          <a:solidFill>
            <a:schemeClr val="tx1"/>
          </a:solidFill>
          <a:latin typeface="+mn-lt"/>
        </a:defRPr>
      </a:lvl6pPr>
      <a:lvl7pPr marL="2970213" indent="-338138" algn="l" rtl="0" eaLnBrk="1" fontAlgn="base" hangingPunct="1">
        <a:spcBef>
          <a:spcPts val="600"/>
        </a:spcBef>
        <a:spcAft>
          <a:spcPct val="0"/>
        </a:spcAft>
        <a:buClr>
          <a:srgbClr val="000066"/>
        </a:buClr>
        <a:buFont typeface="Wingdings" pitchFamily="2" charset="2"/>
        <a:buChar char="§"/>
        <a:defRPr>
          <a:solidFill>
            <a:schemeClr val="tx1"/>
          </a:solidFill>
          <a:latin typeface="+mn-lt"/>
        </a:defRPr>
      </a:lvl7pPr>
      <a:lvl8pPr marL="3427413" indent="-338138" algn="l" rtl="0" eaLnBrk="1" fontAlgn="base" hangingPunct="1">
        <a:spcBef>
          <a:spcPts val="600"/>
        </a:spcBef>
        <a:spcAft>
          <a:spcPct val="0"/>
        </a:spcAft>
        <a:buClr>
          <a:srgbClr val="000066"/>
        </a:buClr>
        <a:buFont typeface="Wingdings" pitchFamily="2" charset="2"/>
        <a:buChar char="§"/>
        <a:defRPr>
          <a:solidFill>
            <a:schemeClr val="tx1"/>
          </a:solidFill>
          <a:latin typeface="+mn-lt"/>
        </a:defRPr>
      </a:lvl8pPr>
      <a:lvl9pPr marL="3884613" indent="-338138" algn="l" rtl="0" eaLnBrk="1" fontAlgn="base" hangingPunct="1">
        <a:spcBef>
          <a:spcPts val="600"/>
        </a:spcBef>
        <a:spcAft>
          <a:spcPct val="0"/>
        </a:spcAft>
        <a:buClr>
          <a:srgbClr val="000066"/>
        </a:buClr>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66000"/>
          </a:schemeClr>
        </a:solidFill>
        <a:effectLst/>
      </p:bgPr>
    </p:bg>
    <p:spTree>
      <p:nvGrpSpPr>
        <p:cNvPr id="1" name=""/>
        <p:cNvGrpSpPr/>
        <p:nvPr/>
      </p:nvGrpSpPr>
      <p:grpSpPr>
        <a:xfrm>
          <a:off x="0" y="0"/>
          <a:ext cx="0" cy="0"/>
          <a:chOff x="0" y="0"/>
          <a:chExt cx="0" cy="0"/>
        </a:xfrm>
      </p:grpSpPr>
      <p:sp>
        <p:nvSpPr>
          <p:cNvPr id="67595" name="Line 11"/>
          <p:cNvSpPr>
            <a:spLocks noChangeShapeType="1"/>
          </p:cNvSpPr>
          <p:nvPr/>
        </p:nvSpPr>
        <p:spPr bwMode="auto">
          <a:xfrm>
            <a:off x="801688" y="3581400"/>
            <a:ext cx="8342312" cy="0"/>
          </a:xfrm>
          <a:prstGeom prst="line">
            <a:avLst/>
          </a:prstGeom>
          <a:noFill/>
          <a:ln w="28575">
            <a:solidFill>
              <a:srgbClr val="969696"/>
            </a:solidFill>
            <a:round/>
            <a:headEnd/>
            <a:tailEnd/>
          </a:ln>
          <a:effectLst/>
        </p:spPr>
        <p:txBody>
          <a:bodyPr wrap="none"/>
          <a:lstStyle/>
          <a:p>
            <a:pPr>
              <a:defRPr/>
            </a:pPr>
            <a:endParaRPr lang="en-US"/>
          </a:p>
        </p:txBody>
      </p:sp>
      <p:sp>
        <p:nvSpPr>
          <p:cNvPr id="67596" name="Rectangle 12"/>
          <p:cNvSpPr>
            <a:spLocks noChangeArrowheads="1"/>
          </p:cNvSpPr>
          <p:nvPr/>
        </p:nvSpPr>
        <p:spPr bwMode="auto">
          <a:xfrm>
            <a:off x="0" y="0"/>
            <a:ext cx="9144000" cy="838200"/>
          </a:xfrm>
          <a:prstGeom prst="rect">
            <a:avLst/>
          </a:prstGeom>
          <a:solidFill>
            <a:srgbClr val="000066"/>
          </a:solidFill>
          <a:ln w="9525">
            <a:noFill/>
            <a:miter lim="800000"/>
            <a:headEnd/>
            <a:tailEnd/>
          </a:ln>
          <a:effectLst/>
        </p:spPr>
        <p:txBody>
          <a:bodyPr wrap="none" anchor="ctr"/>
          <a:lstStyle/>
          <a:p>
            <a:pPr>
              <a:defRPr/>
            </a:pPr>
            <a:endParaRPr lang="en-US"/>
          </a:p>
        </p:txBody>
      </p:sp>
      <p:sp>
        <p:nvSpPr>
          <p:cNvPr id="67597" name="Rectangle 13"/>
          <p:cNvSpPr>
            <a:spLocks noChangeArrowheads="1"/>
          </p:cNvSpPr>
          <p:nvPr/>
        </p:nvSpPr>
        <p:spPr bwMode="auto">
          <a:xfrm>
            <a:off x="0" y="0"/>
            <a:ext cx="9144000" cy="717550"/>
          </a:xfrm>
          <a:prstGeom prst="rect">
            <a:avLst/>
          </a:prstGeom>
          <a:solidFill>
            <a:srgbClr val="DDDDDD"/>
          </a:solidFill>
          <a:ln w="9525">
            <a:noFill/>
            <a:miter lim="800000"/>
            <a:headEnd/>
            <a:tailEnd/>
          </a:ln>
          <a:effectLst/>
        </p:spPr>
        <p:txBody>
          <a:bodyPr wrap="none" anchor="ctr"/>
          <a:lstStyle/>
          <a:p>
            <a:pPr>
              <a:defRPr/>
            </a:pPr>
            <a:endParaRPr lang="en-US"/>
          </a:p>
        </p:txBody>
      </p:sp>
      <p:pic>
        <p:nvPicPr>
          <p:cNvPr id="2053" name="Picture 14" descr="Cannon Black"/>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a:off x="6983413" y="158750"/>
            <a:ext cx="1855787" cy="374650"/>
          </a:xfrm>
          <a:prstGeom prst="rect">
            <a:avLst/>
          </a:prstGeom>
          <a:noFill/>
          <a:ln w="9525">
            <a:noFill/>
            <a:miter lim="800000"/>
            <a:headEnd/>
            <a:tailEnd/>
          </a:ln>
        </p:spPr>
      </p:pic>
      <p:sp>
        <p:nvSpPr>
          <p:cNvPr id="2054" name="Rectangle 18"/>
          <p:cNvSpPr>
            <a:spLocks noGrp="1" noChangeArrowheads="1"/>
          </p:cNvSpPr>
          <p:nvPr>
            <p:ph type="title"/>
          </p:nvPr>
        </p:nvSpPr>
        <p:spPr bwMode="auto">
          <a:xfrm>
            <a:off x="822325" y="2797175"/>
            <a:ext cx="7800975" cy="687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 name="Rectangle 58"/>
          <p:cNvSpPr>
            <a:spLocks noChangeArrowheads="1"/>
          </p:cNvSpPr>
          <p:nvPr/>
        </p:nvSpPr>
        <p:spPr bwMode="auto">
          <a:xfrm>
            <a:off x="0" y="6667500"/>
            <a:ext cx="9144000" cy="190500"/>
          </a:xfrm>
          <a:prstGeom prst="rect">
            <a:avLst/>
          </a:prstGeom>
          <a:solidFill>
            <a:srgbClr val="C0C0C0"/>
          </a:solidFill>
          <a:ln w="9525">
            <a:noFill/>
            <a:miter lim="800000"/>
            <a:headEnd/>
            <a:tailEnd/>
          </a:ln>
          <a:effectLst/>
        </p:spPr>
        <p:txBody>
          <a:bodyPr wrap="none" anchor="ctr"/>
          <a:lstStyle/>
          <a:p>
            <a:pPr>
              <a:defRPr/>
            </a:pPr>
            <a:endParaRPr lang="en-US"/>
          </a:p>
        </p:txBody>
      </p:sp>
      <p:sp>
        <p:nvSpPr>
          <p:cNvPr id="11" name="Rectangle 57"/>
          <p:cNvSpPr>
            <a:spLocks noChangeArrowheads="1"/>
          </p:cNvSpPr>
          <p:nvPr/>
        </p:nvSpPr>
        <p:spPr bwMode="auto">
          <a:xfrm>
            <a:off x="0" y="6719668"/>
            <a:ext cx="9144000" cy="152400"/>
          </a:xfrm>
          <a:prstGeom prst="rect">
            <a:avLst/>
          </a:prstGeom>
          <a:solidFill>
            <a:srgbClr val="000066"/>
          </a:solidFill>
          <a:ln w="9525">
            <a:noFill/>
            <a:miter lim="800000"/>
            <a:headEnd/>
            <a:tailEnd/>
          </a:ln>
          <a:effectLst/>
        </p:spPr>
        <p:txBody>
          <a:bodyPr wrap="none" anchor="ctr"/>
          <a:lstStyle/>
          <a:p>
            <a:pPr>
              <a:defRPr/>
            </a:pPr>
            <a:endParaRPr lang="en-US"/>
          </a:p>
        </p:txBody>
      </p:sp>
      <p:sp>
        <p:nvSpPr>
          <p:cNvPr id="12" name="Text Box 63"/>
          <p:cNvSpPr txBox="1">
            <a:spLocks noChangeArrowheads="1"/>
          </p:cNvSpPr>
          <p:nvPr/>
        </p:nvSpPr>
        <p:spPr bwMode="auto">
          <a:xfrm>
            <a:off x="76200" y="6491288"/>
            <a:ext cx="3076575" cy="214312"/>
          </a:xfrm>
          <a:prstGeom prst="rect">
            <a:avLst/>
          </a:prstGeom>
          <a:noFill/>
          <a:ln w="9525">
            <a:noFill/>
            <a:miter lim="800000"/>
            <a:headEnd/>
            <a:tailEnd/>
          </a:ln>
          <a:effectLst/>
        </p:spPr>
        <p:txBody>
          <a:bodyPr wrap="none">
            <a:spAutoFit/>
          </a:bodyPr>
          <a:lstStyle/>
          <a:p>
            <a:pPr>
              <a:spcBef>
                <a:spcPct val="0"/>
              </a:spcBef>
              <a:buClrTx/>
              <a:buFontTx/>
              <a:buNone/>
              <a:defRPr/>
            </a:pPr>
            <a:r>
              <a:rPr lang="en-US" sz="800">
                <a:solidFill>
                  <a:schemeClr val="bg2"/>
                </a:solidFill>
                <a:latin typeface="Tahoma" pitchFamily="34" charset="0"/>
              </a:rPr>
              <a:t>Copyright © Cannon Financial Institute, Inc. All Rights Reserved</a:t>
            </a:r>
          </a:p>
        </p:txBody>
      </p:sp>
    </p:spTree>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Lst>
  <p:hf hdr="0" ftr="0" dt="0"/>
  <p:txStyles>
    <p:titleStyle>
      <a:lvl1pPr algn="r" rtl="0" eaLnBrk="1" fontAlgn="base" hangingPunct="1">
        <a:spcBef>
          <a:spcPct val="0"/>
        </a:spcBef>
        <a:spcAft>
          <a:spcPct val="0"/>
        </a:spcAft>
        <a:defRPr sz="2800" b="1">
          <a:solidFill>
            <a:srgbClr val="000066"/>
          </a:solidFill>
          <a:latin typeface="+mj-lt"/>
          <a:ea typeface="+mj-ea"/>
          <a:cs typeface="+mj-cs"/>
        </a:defRPr>
      </a:lvl1pPr>
      <a:lvl2pPr algn="r" rtl="0" eaLnBrk="1" fontAlgn="base" hangingPunct="1">
        <a:spcBef>
          <a:spcPct val="0"/>
        </a:spcBef>
        <a:spcAft>
          <a:spcPct val="0"/>
        </a:spcAft>
        <a:defRPr sz="2800" b="1">
          <a:solidFill>
            <a:srgbClr val="000066"/>
          </a:solidFill>
          <a:latin typeface="Tahoma" pitchFamily="34" charset="0"/>
          <a:cs typeface="Arial" charset="0"/>
        </a:defRPr>
      </a:lvl2pPr>
      <a:lvl3pPr algn="r" rtl="0" eaLnBrk="1" fontAlgn="base" hangingPunct="1">
        <a:spcBef>
          <a:spcPct val="0"/>
        </a:spcBef>
        <a:spcAft>
          <a:spcPct val="0"/>
        </a:spcAft>
        <a:defRPr sz="2800" b="1">
          <a:solidFill>
            <a:srgbClr val="000066"/>
          </a:solidFill>
          <a:latin typeface="Tahoma" pitchFamily="34" charset="0"/>
          <a:cs typeface="Arial" charset="0"/>
        </a:defRPr>
      </a:lvl3pPr>
      <a:lvl4pPr algn="r" rtl="0" eaLnBrk="1" fontAlgn="base" hangingPunct="1">
        <a:spcBef>
          <a:spcPct val="0"/>
        </a:spcBef>
        <a:spcAft>
          <a:spcPct val="0"/>
        </a:spcAft>
        <a:defRPr sz="2800" b="1">
          <a:solidFill>
            <a:srgbClr val="000066"/>
          </a:solidFill>
          <a:latin typeface="Tahoma" pitchFamily="34" charset="0"/>
          <a:cs typeface="Arial" charset="0"/>
        </a:defRPr>
      </a:lvl4pPr>
      <a:lvl5pPr algn="r" rtl="0" eaLnBrk="1" fontAlgn="base" hangingPunct="1">
        <a:spcBef>
          <a:spcPct val="0"/>
        </a:spcBef>
        <a:spcAft>
          <a:spcPct val="0"/>
        </a:spcAft>
        <a:defRPr sz="2800" b="1">
          <a:solidFill>
            <a:srgbClr val="000066"/>
          </a:solidFill>
          <a:latin typeface="Tahoma" pitchFamily="34" charset="0"/>
          <a:cs typeface="Arial" charset="0"/>
        </a:defRPr>
      </a:lvl5pPr>
      <a:lvl6pPr marL="457200" algn="r" rtl="0" eaLnBrk="1" fontAlgn="base" hangingPunct="1">
        <a:spcBef>
          <a:spcPct val="0"/>
        </a:spcBef>
        <a:spcAft>
          <a:spcPct val="0"/>
        </a:spcAft>
        <a:defRPr sz="2800" b="1">
          <a:solidFill>
            <a:srgbClr val="000066"/>
          </a:solidFill>
          <a:latin typeface="Tahoma" pitchFamily="34" charset="0"/>
          <a:cs typeface="Arial" charset="0"/>
        </a:defRPr>
      </a:lvl6pPr>
      <a:lvl7pPr marL="914400" algn="r" rtl="0" eaLnBrk="1" fontAlgn="base" hangingPunct="1">
        <a:spcBef>
          <a:spcPct val="0"/>
        </a:spcBef>
        <a:spcAft>
          <a:spcPct val="0"/>
        </a:spcAft>
        <a:defRPr sz="2800" b="1">
          <a:solidFill>
            <a:srgbClr val="000066"/>
          </a:solidFill>
          <a:latin typeface="Tahoma" pitchFamily="34" charset="0"/>
          <a:cs typeface="Arial" charset="0"/>
        </a:defRPr>
      </a:lvl7pPr>
      <a:lvl8pPr marL="1371600" algn="r" rtl="0" eaLnBrk="1" fontAlgn="base" hangingPunct="1">
        <a:spcBef>
          <a:spcPct val="0"/>
        </a:spcBef>
        <a:spcAft>
          <a:spcPct val="0"/>
        </a:spcAft>
        <a:defRPr sz="2800" b="1">
          <a:solidFill>
            <a:srgbClr val="000066"/>
          </a:solidFill>
          <a:latin typeface="Tahoma" pitchFamily="34" charset="0"/>
          <a:cs typeface="Arial" charset="0"/>
        </a:defRPr>
      </a:lvl8pPr>
      <a:lvl9pPr marL="1828800" algn="r" rtl="0" eaLnBrk="1" fontAlgn="base" hangingPunct="1">
        <a:spcBef>
          <a:spcPct val="0"/>
        </a:spcBef>
        <a:spcAft>
          <a:spcPct val="0"/>
        </a:spcAft>
        <a:defRPr sz="2800" b="1">
          <a:solidFill>
            <a:srgbClr val="000066"/>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3" Type="http://schemas.openxmlformats.org/officeDocument/2006/relationships/image" Target="../media/image3.wmf"/><Relationship Id="rId4" Type="http://schemas.openxmlformats.org/officeDocument/2006/relationships/image" Target="../media/image4.wmf"/><Relationship Id="rId5" Type="http://schemas.openxmlformats.org/officeDocument/2006/relationships/image" Target="../media/image5.wmf"/><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4" Type="http://schemas.openxmlformats.org/officeDocument/2006/relationships/image" Target="../media/image4.wmf"/><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3" Type="http://schemas.openxmlformats.org/officeDocument/2006/relationships/image" Target="../media/image4.wmf"/><Relationship Id="rId4" Type="http://schemas.openxmlformats.org/officeDocument/2006/relationships/image" Target="../media/image3.wmf"/><Relationship Id="rId1" Type="http://schemas.openxmlformats.org/officeDocument/2006/relationships/slideLayout" Target="../slideLayouts/slideLayout28.xml"/><Relationship Id="rId2" Type="http://schemas.openxmlformats.org/officeDocument/2006/relationships/notesSlide" Target="../notesSlides/notesSlide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image" Target="../media/image3.wmf"/><Relationship Id="rId4" Type="http://schemas.openxmlformats.org/officeDocument/2006/relationships/image" Target="../media/image4.wmf"/><Relationship Id="rId5" Type="http://schemas.openxmlformats.org/officeDocument/2006/relationships/image" Target="../media/image5.wmf"/><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3" Type="http://schemas.openxmlformats.org/officeDocument/2006/relationships/image" Target="../media/image3.wmf"/><Relationship Id="rId4" Type="http://schemas.openxmlformats.org/officeDocument/2006/relationships/image" Target="../media/image4.wmf"/><Relationship Id="rId5" Type="http://schemas.openxmlformats.org/officeDocument/2006/relationships/image" Target="../media/image5.wmf"/><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smtClean="0"/>
              <a:t>Mastering Portability</a:t>
            </a:r>
            <a:endParaRPr lang="en-US" dirty="0"/>
          </a:p>
        </p:txBody>
      </p:sp>
      <p:sp>
        <p:nvSpPr>
          <p:cNvPr id="9" name="Subtitle 8"/>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Why Create a Bypass When Portability Exists?2</a:t>
            </a:r>
            <a:endParaRPr lang="en-US" dirty="0"/>
          </a:p>
        </p:txBody>
      </p:sp>
      <p:sp>
        <p:nvSpPr>
          <p:cNvPr id="5" name="Content Placeholder 4"/>
          <p:cNvSpPr>
            <a:spLocks noGrp="1"/>
          </p:cNvSpPr>
          <p:nvPr>
            <p:ph idx="1"/>
          </p:nvPr>
        </p:nvSpPr>
        <p:spPr/>
        <p:txBody>
          <a:bodyPr/>
          <a:lstStyle/>
          <a:p>
            <a:r>
              <a:rPr lang="en-US" smtClean="0"/>
              <a:t>To establish creditor protection for the surviving spouse</a:t>
            </a:r>
          </a:p>
          <a:p>
            <a:r>
              <a:rPr lang="en-US" smtClean="0"/>
              <a:t>To ensure controls against excessive expenditure</a:t>
            </a:r>
          </a:p>
          <a:p>
            <a:r>
              <a:rPr lang="en-US" smtClean="0"/>
              <a:t>To control against being taken advantage of suitors or family</a:t>
            </a:r>
          </a:p>
          <a:p>
            <a:r>
              <a:rPr lang="en-US" smtClean="0"/>
              <a:t>If the spouse later expatriates, the assets are not theirs for the exit tax</a:t>
            </a:r>
          </a:p>
          <a:p>
            <a:r>
              <a:rPr lang="en-US" smtClean="0"/>
              <a:t>For state estate tax purposes</a:t>
            </a:r>
            <a:endParaRPr lang="en-US" dirty="0"/>
          </a:p>
        </p:txBody>
      </p:sp>
      <p:sp>
        <p:nvSpPr>
          <p:cNvPr id="3" name="Slide Number Placeholder 2"/>
          <p:cNvSpPr>
            <a:spLocks noGrp="1"/>
          </p:cNvSpPr>
          <p:nvPr>
            <p:ph type="sldNum" sz="quarter" idx="10"/>
          </p:nvPr>
        </p:nvSpPr>
        <p:spPr>
          <a:prstGeom prst="rect">
            <a:avLst/>
          </a:prstGeom>
        </p:spPr>
        <p:txBody>
          <a:bodyPr/>
          <a:lstStyle/>
          <a:p>
            <a:fld id="{7A0B5955-B7E9-49FD-90D6-FA35C5274257}" type="slidenum">
              <a:rPr lang="en-US" smtClean="0"/>
              <a:pPr/>
              <a:t>10</a:t>
            </a:fld>
            <a:endParaRPr lang="en-US"/>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5" name="Rectangle 5"/>
          <p:cNvSpPr>
            <a:spLocks noGrp="1" noChangeArrowheads="1"/>
          </p:cNvSpPr>
          <p:nvPr>
            <p:ph type="title"/>
          </p:nvPr>
        </p:nvSpPr>
        <p:spPr/>
        <p:txBody>
          <a:bodyPr/>
          <a:lstStyle/>
          <a:p>
            <a:r>
              <a:rPr lang="en-US" smtClean="0"/>
              <a:t>Strategies2</a:t>
            </a:r>
            <a:endParaRPr lang="en-US" dirty="0"/>
          </a:p>
        </p:txBody>
      </p:sp>
      <p:sp>
        <p:nvSpPr>
          <p:cNvPr id="22" name="Slide Number Placeholder 2"/>
          <p:cNvSpPr>
            <a:spLocks noGrp="1"/>
          </p:cNvSpPr>
          <p:nvPr>
            <p:ph type="sldNum" sz="quarter" idx="10"/>
          </p:nvPr>
        </p:nvSpPr>
        <p:spPr>
          <a:prstGeom prst="rect">
            <a:avLst/>
          </a:prstGeom>
        </p:spPr>
        <p:txBody>
          <a:bodyPr/>
          <a:lstStyle/>
          <a:p>
            <a:fld id="{F5D81989-DE0F-4C03-A9C5-CA1A4AFEDFC6}" type="slidenum">
              <a:rPr lang="en-US" smtClean="0"/>
              <a:pPr/>
              <a:t>11</a:t>
            </a:fld>
            <a:endParaRPr lang="en-US"/>
          </a:p>
        </p:txBody>
      </p:sp>
      <p:sp>
        <p:nvSpPr>
          <p:cNvPr id="92162" name="Document"/>
          <p:cNvSpPr>
            <a:spLocks noEditPoints="1" noChangeArrowheads="1"/>
          </p:cNvSpPr>
          <p:nvPr/>
        </p:nvSpPr>
        <p:spPr bwMode="auto">
          <a:xfrm>
            <a:off x="152400" y="1958975"/>
            <a:ext cx="1371600" cy="1066800"/>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pPr>
              <a:spcBef>
                <a:spcPct val="0"/>
              </a:spcBef>
              <a:buClrTx/>
              <a:buFontTx/>
              <a:buNone/>
            </a:pPr>
            <a:r>
              <a:rPr lang="en-US" sz="1600">
                <a:latin typeface="Verdana" pitchFamily="34" charset="0"/>
                <a:ea typeface="ＭＳ Ｐゴシック" pitchFamily="34" charset="-128"/>
              </a:rPr>
              <a:t>Revocable</a:t>
            </a:r>
          </a:p>
          <a:p>
            <a:pPr>
              <a:spcBef>
                <a:spcPct val="0"/>
              </a:spcBef>
              <a:buClrTx/>
              <a:buFontTx/>
              <a:buNone/>
            </a:pPr>
            <a:r>
              <a:rPr lang="en-US" sz="1600">
                <a:latin typeface="Verdana" pitchFamily="34" charset="0"/>
                <a:ea typeface="ＭＳ Ｐゴシック" pitchFamily="34" charset="-128"/>
              </a:rPr>
              <a:t>Living </a:t>
            </a:r>
          </a:p>
          <a:p>
            <a:pPr>
              <a:spcBef>
                <a:spcPct val="0"/>
              </a:spcBef>
              <a:buClrTx/>
              <a:buFontTx/>
              <a:buNone/>
            </a:pPr>
            <a:r>
              <a:rPr lang="en-US" sz="1600">
                <a:latin typeface="Verdana" pitchFamily="34" charset="0"/>
                <a:ea typeface="ＭＳ Ｐゴシック" pitchFamily="34" charset="-128"/>
              </a:rPr>
              <a:t>Trust</a:t>
            </a:r>
          </a:p>
        </p:txBody>
      </p:sp>
      <p:sp>
        <p:nvSpPr>
          <p:cNvPr id="92163" name="Document"/>
          <p:cNvSpPr>
            <a:spLocks noEditPoints="1" noChangeArrowheads="1"/>
          </p:cNvSpPr>
          <p:nvPr/>
        </p:nvSpPr>
        <p:spPr bwMode="auto">
          <a:xfrm>
            <a:off x="762000" y="4244975"/>
            <a:ext cx="1447800" cy="1143000"/>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pPr>
              <a:spcBef>
                <a:spcPct val="0"/>
              </a:spcBef>
              <a:buClrTx/>
              <a:buFontTx/>
              <a:buNone/>
            </a:pPr>
            <a:r>
              <a:rPr lang="en-US">
                <a:latin typeface="Verdana" pitchFamily="34" charset="0"/>
                <a:ea typeface="ＭＳ Ｐゴシック" pitchFamily="34" charset="-128"/>
              </a:rPr>
              <a:t>Bypass Trust</a:t>
            </a:r>
          </a:p>
        </p:txBody>
      </p:sp>
      <p:sp>
        <p:nvSpPr>
          <p:cNvPr id="92164" name="Document"/>
          <p:cNvSpPr>
            <a:spLocks noEditPoints="1" noChangeArrowheads="1"/>
          </p:cNvSpPr>
          <p:nvPr/>
        </p:nvSpPr>
        <p:spPr bwMode="auto">
          <a:xfrm>
            <a:off x="7315200" y="3101975"/>
            <a:ext cx="1524000" cy="1809750"/>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pPr>
              <a:spcBef>
                <a:spcPct val="0"/>
              </a:spcBef>
              <a:buClrTx/>
              <a:buFontTx/>
              <a:buNone/>
            </a:pPr>
            <a:r>
              <a:rPr lang="en-US" sz="1600">
                <a:latin typeface="Verdana" pitchFamily="34" charset="0"/>
                <a:ea typeface="ＭＳ Ｐゴシック" pitchFamily="34" charset="-128"/>
              </a:rPr>
              <a:t>Revocable</a:t>
            </a:r>
          </a:p>
          <a:p>
            <a:pPr>
              <a:spcBef>
                <a:spcPct val="0"/>
              </a:spcBef>
              <a:buClrTx/>
              <a:buFontTx/>
              <a:buNone/>
            </a:pPr>
            <a:r>
              <a:rPr lang="en-US" sz="1600">
                <a:latin typeface="Verdana" pitchFamily="34" charset="0"/>
                <a:ea typeface="ＭＳ Ｐゴシック" pitchFamily="34" charset="-128"/>
              </a:rPr>
              <a:t>Living Trust</a:t>
            </a:r>
          </a:p>
        </p:txBody>
      </p:sp>
      <p:pic>
        <p:nvPicPr>
          <p:cNvPr id="92166" name="Picture 6" descr="MCj01571970000[1]"/>
          <p:cNvPicPr>
            <a:picLocks noChangeAspect="1" noChangeArrowheads="1"/>
          </p:cNvPicPr>
          <p:nvPr/>
        </p:nvPicPr>
        <p:blipFill>
          <a:blip r:embed="rId3" cstate="print"/>
          <a:srcRect/>
          <a:stretch>
            <a:fillRect/>
          </a:stretch>
        </p:blipFill>
        <p:spPr bwMode="auto">
          <a:xfrm>
            <a:off x="6400800" y="1501775"/>
            <a:ext cx="1346200" cy="1800225"/>
          </a:xfrm>
          <a:prstGeom prst="rect">
            <a:avLst/>
          </a:prstGeom>
          <a:noFill/>
        </p:spPr>
      </p:pic>
      <p:pic>
        <p:nvPicPr>
          <p:cNvPr id="92167" name="Picture 7" descr="MCj01571950000[1]"/>
          <p:cNvPicPr>
            <a:picLocks noChangeAspect="1" noChangeArrowheads="1"/>
          </p:cNvPicPr>
          <p:nvPr/>
        </p:nvPicPr>
        <p:blipFill>
          <a:blip r:embed="rId4" cstate="print"/>
          <a:srcRect/>
          <a:stretch>
            <a:fillRect/>
          </a:stretch>
        </p:blipFill>
        <p:spPr bwMode="auto">
          <a:xfrm>
            <a:off x="1558925" y="1501775"/>
            <a:ext cx="1412875" cy="1800225"/>
          </a:xfrm>
          <a:prstGeom prst="rect">
            <a:avLst/>
          </a:prstGeom>
          <a:noFill/>
        </p:spPr>
      </p:pic>
      <p:sp>
        <p:nvSpPr>
          <p:cNvPr id="92168" name="AutoShape 8"/>
          <p:cNvSpPr>
            <a:spLocks noChangeArrowheads="1"/>
          </p:cNvSpPr>
          <p:nvPr/>
        </p:nvSpPr>
        <p:spPr bwMode="auto">
          <a:xfrm>
            <a:off x="6705600" y="3330575"/>
            <a:ext cx="762000" cy="2209800"/>
          </a:xfrm>
          <a:prstGeom prst="downArrow">
            <a:avLst>
              <a:gd name="adj1" fmla="val 50000"/>
              <a:gd name="adj2" fmla="val 72500"/>
            </a:avLst>
          </a:prstGeom>
          <a:solidFill>
            <a:schemeClr val="accent1"/>
          </a:solidFill>
          <a:ln w="9525">
            <a:solidFill>
              <a:schemeClr val="tx1"/>
            </a:solidFill>
            <a:miter lim="800000"/>
            <a:headEnd/>
            <a:tailEnd/>
          </a:ln>
          <a:effectLst/>
        </p:spPr>
        <p:txBody>
          <a:bodyPr wrap="none" anchor="ctr"/>
          <a:lstStyle/>
          <a:p>
            <a:endParaRPr lang="en-US"/>
          </a:p>
        </p:txBody>
      </p:sp>
      <p:sp>
        <p:nvSpPr>
          <p:cNvPr id="92169" name="WordArt 9"/>
          <p:cNvSpPr>
            <a:spLocks noChangeArrowheads="1" noChangeShapeType="1" noTextEdit="1"/>
          </p:cNvSpPr>
          <p:nvPr/>
        </p:nvSpPr>
        <p:spPr bwMode="auto">
          <a:xfrm>
            <a:off x="6400800" y="5464175"/>
            <a:ext cx="2305050" cy="419100"/>
          </a:xfrm>
          <a:prstGeom prst="rect">
            <a:avLst/>
          </a:prstGeom>
        </p:spPr>
        <p:txBody>
          <a:bodyPr wrap="none" fromWordArt="1">
            <a:prstTxWarp prst="textPlain">
              <a:avLst>
                <a:gd name="adj" fmla="val 50000"/>
              </a:avLst>
            </a:prstTxWarp>
          </a:bodyPr>
          <a:lstStyle/>
          <a:p>
            <a:pPr algn="ctr">
              <a:buNone/>
            </a:pPr>
            <a:r>
              <a:rPr lang="en-US" sz="3600" kern="10" dirty="0">
                <a:ln w="9525">
                  <a:solidFill>
                    <a:srgbClr val="000000"/>
                  </a:solidFill>
                  <a:miter lim="800000"/>
                  <a:headEnd/>
                  <a:tailEnd/>
                </a:ln>
                <a:solidFill>
                  <a:schemeClr val="accent1">
                    <a:lumMod val="40000"/>
                    <a:lumOff val="60000"/>
                  </a:schemeClr>
                </a:solidFill>
                <a:latin typeface="Arial Black"/>
              </a:rPr>
              <a:t>Beneficiaries</a:t>
            </a:r>
          </a:p>
        </p:txBody>
      </p:sp>
      <p:sp>
        <p:nvSpPr>
          <p:cNvPr id="92170" name="Text Box 10"/>
          <p:cNvSpPr txBox="1">
            <a:spLocks noChangeArrowheads="1"/>
          </p:cNvSpPr>
          <p:nvPr/>
        </p:nvSpPr>
        <p:spPr bwMode="auto">
          <a:xfrm>
            <a:off x="3962400" y="5394325"/>
            <a:ext cx="1465263" cy="1006475"/>
          </a:xfrm>
          <a:prstGeom prst="rect">
            <a:avLst/>
          </a:prstGeom>
          <a:noFill/>
          <a:ln w="9525">
            <a:noFill/>
            <a:miter lim="800000"/>
            <a:headEnd/>
            <a:tailEnd/>
          </a:ln>
          <a:effectLst/>
        </p:spPr>
        <p:txBody>
          <a:bodyPr wrap="none">
            <a:spAutoFit/>
          </a:bodyPr>
          <a:lstStyle/>
          <a:p>
            <a:pPr>
              <a:spcBef>
                <a:spcPct val="0"/>
              </a:spcBef>
              <a:buClrTx/>
              <a:buFontTx/>
              <a:buNone/>
            </a:pPr>
            <a:r>
              <a:rPr lang="en-US" sz="2000">
                <a:latin typeface="Verdana" pitchFamily="34" charset="0"/>
                <a:ea typeface="ＭＳ Ｐゴシック" pitchFamily="34" charset="-128"/>
              </a:rPr>
              <a:t>Unlimited</a:t>
            </a:r>
          </a:p>
          <a:p>
            <a:pPr>
              <a:spcBef>
                <a:spcPct val="0"/>
              </a:spcBef>
              <a:buClrTx/>
              <a:buFontTx/>
              <a:buNone/>
            </a:pPr>
            <a:r>
              <a:rPr lang="en-US" sz="2000">
                <a:latin typeface="Verdana" pitchFamily="34" charset="0"/>
                <a:ea typeface="ＭＳ Ｐゴシック" pitchFamily="34" charset="-128"/>
              </a:rPr>
              <a:t>Marital </a:t>
            </a:r>
          </a:p>
          <a:p>
            <a:pPr>
              <a:spcBef>
                <a:spcPct val="0"/>
              </a:spcBef>
              <a:buClrTx/>
              <a:buFontTx/>
              <a:buNone/>
            </a:pPr>
            <a:r>
              <a:rPr lang="en-US" sz="2000">
                <a:latin typeface="Verdana" pitchFamily="34" charset="0"/>
                <a:ea typeface="ＭＳ Ｐゴシック" pitchFamily="34" charset="-128"/>
              </a:rPr>
              <a:t>Deduction</a:t>
            </a:r>
          </a:p>
        </p:txBody>
      </p:sp>
      <p:sp>
        <p:nvSpPr>
          <p:cNvPr id="92171" name="Text Box 11"/>
          <p:cNvSpPr txBox="1">
            <a:spLocks noChangeArrowheads="1"/>
          </p:cNvSpPr>
          <p:nvPr/>
        </p:nvSpPr>
        <p:spPr bwMode="auto">
          <a:xfrm>
            <a:off x="5943600" y="3727450"/>
            <a:ext cx="3152775" cy="822325"/>
          </a:xfrm>
          <a:prstGeom prst="rect">
            <a:avLst/>
          </a:prstGeom>
          <a:solidFill>
            <a:schemeClr val="accent1"/>
          </a:solidFill>
          <a:ln w="9525">
            <a:noFill/>
            <a:miter lim="800000"/>
            <a:headEnd/>
            <a:tailEnd/>
          </a:ln>
          <a:effectLst/>
        </p:spPr>
        <p:txBody>
          <a:bodyPr wrap="none">
            <a:spAutoFit/>
          </a:bodyPr>
          <a:lstStyle/>
          <a:p>
            <a:pPr>
              <a:spcBef>
                <a:spcPct val="0"/>
              </a:spcBef>
              <a:buClrTx/>
              <a:buFontTx/>
              <a:buNone/>
            </a:pPr>
            <a:r>
              <a:rPr lang="en-US" sz="2400">
                <a:solidFill>
                  <a:schemeClr val="bg1"/>
                </a:solidFill>
                <a:latin typeface="Verdana" pitchFamily="34" charset="0"/>
                <a:ea typeface="ＭＳ Ｐゴシック" pitchFamily="34" charset="-128"/>
              </a:rPr>
              <a:t>Estate Tax On $</a:t>
            </a:r>
          </a:p>
          <a:p>
            <a:pPr>
              <a:spcBef>
                <a:spcPct val="0"/>
              </a:spcBef>
              <a:buClrTx/>
              <a:buFontTx/>
              <a:buNone/>
            </a:pPr>
            <a:r>
              <a:rPr lang="en-US" sz="2400">
                <a:solidFill>
                  <a:schemeClr val="bg1"/>
                </a:solidFill>
                <a:latin typeface="Verdana" pitchFamily="34" charset="0"/>
                <a:ea typeface="ＭＳ Ｐゴシック" pitchFamily="34" charset="-128"/>
              </a:rPr>
              <a:t>Over App Exclusion</a:t>
            </a:r>
          </a:p>
        </p:txBody>
      </p:sp>
      <p:sp>
        <p:nvSpPr>
          <p:cNvPr id="92172" name="Document"/>
          <p:cNvSpPr>
            <a:spLocks noEditPoints="1" noChangeArrowheads="1"/>
          </p:cNvSpPr>
          <p:nvPr/>
        </p:nvSpPr>
        <p:spPr bwMode="auto">
          <a:xfrm>
            <a:off x="3962400" y="4244975"/>
            <a:ext cx="1600200" cy="1143000"/>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pPr>
              <a:spcBef>
                <a:spcPct val="0"/>
              </a:spcBef>
              <a:buClrTx/>
              <a:buFontTx/>
              <a:buNone/>
            </a:pPr>
            <a:r>
              <a:rPr lang="en-US">
                <a:latin typeface="Verdana" pitchFamily="34" charset="0"/>
                <a:ea typeface="ＭＳ Ｐゴシック" pitchFamily="34" charset="-128"/>
              </a:rPr>
              <a:t>Marital Trust</a:t>
            </a:r>
          </a:p>
        </p:txBody>
      </p:sp>
      <p:sp>
        <p:nvSpPr>
          <p:cNvPr id="92173" name="AutoShape 13"/>
          <p:cNvSpPr>
            <a:spLocks noChangeArrowheads="1"/>
          </p:cNvSpPr>
          <p:nvPr/>
        </p:nvSpPr>
        <p:spPr bwMode="auto">
          <a:xfrm>
            <a:off x="1219200" y="3101975"/>
            <a:ext cx="457200" cy="1143000"/>
          </a:xfrm>
          <a:prstGeom prst="downArrow">
            <a:avLst>
              <a:gd name="adj1" fmla="val 50000"/>
              <a:gd name="adj2" fmla="val 62500"/>
            </a:avLst>
          </a:prstGeom>
          <a:solidFill>
            <a:schemeClr val="accent1"/>
          </a:solidFill>
          <a:ln w="9525">
            <a:solidFill>
              <a:schemeClr val="tx1"/>
            </a:solidFill>
            <a:miter lim="800000"/>
            <a:headEnd/>
            <a:tailEnd/>
          </a:ln>
          <a:effectLst/>
        </p:spPr>
        <p:txBody>
          <a:bodyPr wrap="none" anchor="ctr"/>
          <a:lstStyle/>
          <a:p>
            <a:endParaRPr lang="en-US"/>
          </a:p>
        </p:txBody>
      </p:sp>
      <p:sp>
        <p:nvSpPr>
          <p:cNvPr id="92174" name="Line 14"/>
          <p:cNvSpPr>
            <a:spLocks noChangeShapeType="1"/>
          </p:cNvSpPr>
          <p:nvPr/>
        </p:nvSpPr>
        <p:spPr bwMode="auto">
          <a:xfrm flipV="1">
            <a:off x="2133600" y="2492375"/>
            <a:ext cx="4267200" cy="1752600"/>
          </a:xfrm>
          <a:prstGeom prst="line">
            <a:avLst/>
          </a:prstGeom>
          <a:noFill/>
          <a:ln w="76200">
            <a:solidFill>
              <a:schemeClr val="tx1"/>
            </a:solidFill>
            <a:prstDash val="sysDot"/>
            <a:miter lim="800000"/>
            <a:headEnd/>
            <a:tailEnd type="triangle" w="med" len="med"/>
          </a:ln>
          <a:effectLst/>
        </p:spPr>
        <p:txBody>
          <a:bodyPr wrap="none"/>
          <a:lstStyle/>
          <a:p>
            <a:endParaRPr lang="en-US"/>
          </a:p>
        </p:txBody>
      </p:sp>
      <p:sp>
        <p:nvSpPr>
          <p:cNvPr id="92175" name="Line 15"/>
          <p:cNvSpPr>
            <a:spLocks noChangeShapeType="1"/>
          </p:cNvSpPr>
          <p:nvPr/>
        </p:nvSpPr>
        <p:spPr bwMode="auto">
          <a:xfrm flipV="1">
            <a:off x="4724400" y="2720975"/>
            <a:ext cx="1600200" cy="1524000"/>
          </a:xfrm>
          <a:prstGeom prst="line">
            <a:avLst/>
          </a:prstGeom>
          <a:noFill/>
          <a:ln w="76200">
            <a:solidFill>
              <a:schemeClr val="tx1"/>
            </a:solidFill>
            <a:prstDash val="sysDot"/>
            <a:miter lim="800000"/>
            <a:headEnd/>
            <a:tailEnd type="triangle" w="med" len="med"/>
          </a:ln>
          <a:effectLst/>
        </p:spPr>
        <p:txBody>
          <a:bodyPr wrap="none"/>
          <a:lstStyle/>
          <a:p>
            <a:endParaRPr lang="en-US"/>
          </a:p>
        </p:txBody>
      </p:sp>
      <p:sp>
        <p:nvSpPr>
          <p:cNvPr id="92176" name="Text Box 16"/>
          <p:cNvSpPr txBox="1">
            <a:spLocks noChangeArrowheads="1"/>
          </p:cNvSpPr>
          <p:nvPr/>
        </p:nvSpPr>
        <p:spPr bwMode="auto">
          <a:xfrm rot="-1288900">
            <a:off x="2246313" y="3316288"/>
            <a:ext cx="2481262" cy="366712"/>
          </a:xfrm>
          <a:prstGeom prst="rect">
            <a:avLst/>
          </a:prstGeom>
          <a:noFill/>
          <a:ln w="9525">
            <a:noFill/>
            <a:miter lim="800000"/>
            <a:headEnd/>
            <a:tailEnd/>
          </a:ln>
          <a:effectLst/>
        </p:spPr>
        <p:txBody>
          <a:bodyPr wrap="none">
            <a:spAutoFit/>
          </a:bodyPr>
          <a:lstStyle/>
          <a:p>
            <a:pPr>
              <a:spcBef>
                <a:spcPct val="0"/>
              </a:spcBef>
              <a:buClrTx/>
              <a:buFontTx/>
              <a:buNone/>
            </a:pPr>
            <a:r>
              <a:rPr lang="en-US" dirty="0">
                <a:latin typeface="Verdana" pitchFamily="34" charset="0"/>
                <a:ea typeface="ＭＳ Ｐゴシック" pitchFamily="34" charset="-128"/>
              </a:rPr>
              <a:t>Support, As Needed</a:t>
            </a:r>
          </a:p>
        </p:txBody>
      </p:sp>
      <p:sp>
        <p:nvSpPr>
          <p:cNvPr id="92177" name="Text Box 17"/>
          <p:cNvSpPr txBox="1">
            <a:spLocks noChangeArrowheads="1"/>
          </p:cNvSpPr>
          <p:nvPr/>
        </p:nvSpPr>
        <p:spPr bwMode="auto">
          <a:xfrm rot="-2310571">
            <a:off x="3810000" y="3070225"/>
            <a:ext cx="2481263" cy="641350"/>
          </a:xfrm>
          <a:prstGeom prst="rect">
            <a:avLst/>
          </a:prstGeom>
          <a:noFill/>
          <a:ln w="9525">
            <a:noFill/>
            <a:miter lim="800000"/>
            <a:headEnd/>
            <a:tailEnd/>
          </a:ln>
          <a:effectLst/>
        </p:spPr>
        <p:txBody>
          <a:bodyPr wrap="none">
            <a:spAutoFit/>
          </a:bodyPr>
          <a:lstStyle/>
          <a:p>
            <a:pPr>
              <a:spcBef>
                <a:spcPct val="0"/>
              </a:spcBef>
              <a:buClrTx/>
              <a:buFontTx/>
              <a:buNone/>
            </a:pPr>
            <a:r>
              <a:rPr lang="en-US">
                <a:latin typeface="Verdana" pitchFamily="34" charset="0"/>
                <a:ea typeface="ＭＳ Ｐゴシック" pitchFamily="34" charset="-128"/>
              </a:rPr>
              <a:t>All Income &amp;</a:t>
            </a:r>
          </a:p>
          <a:p>
            <a:pPr>
              <a:spcBef>
                <a:spcPct val="0"/>
              </a:spcBef>
              <a:buClrTx/>
              <a:buFontTx/>
              <a:buNone/>
            </a:pPr>
            <a:r>
              <a:rPr lang="en-US">
                <a:latin typeface="Verdana" pitchFamily="34" charset="0"/>
                <a:ea typeface="ＭＳ Ｐゴシック" pitchFamily="34" charset="-128"/>
              </a:rPr>
              <a:t>Support, As Needed</a:t>
            </a:r>
          </a:p>
        </p:txBody>
      </p:sp>
      <p:sp>
        <p:nvSpPr>
          <p:cNvPr id="92178" name="Text Box 18"/>
          <p:cNvSpPr txBox="1">
            <a:spLocks noChangeArrowheads="1"/>
          </p:cNvSpPr>
          <p:nvPr/>
        </p:nvSpPr>
        <p:spPr bwMode="auto">
          <a:xfrm>
            <a:off x="669925" y="5394325"/>
            <a:ext cx="1725613" cy="701675"/>
          </a:xfrm>
          <a:prstGeom prst="rect">
            <a:avLst/>
          </a:prstGeom>
          <a:noFill/>
          <a:ln w="9525">
            <a:noFill/>
            <a:miter lim="800000"/>
            <a:headEnd/>
            <a:tailEnd/>
          </a:ln>
          <a:effectLst/>
        </p:spPr>
        <p:txBody>
          <a:bodyPr wrap="none">
            <a:spAutoFit/>
          </a:bodyPr>
          <a:lstStyle/>
          <a:p>
            <a:pPr>
              <a:spcBef>
                <a:spcPct val="0"/>
              </a:spcBef>
              <a:buClrTx/>
              <a:buFontTx/>
              <a:buNone/>
            </a:pPr>
            <a:r>
              <a:rPr lang="en-US" sz="2000" dirty="0">
                <a:latin typeface="Verdana" pitchFamily="34" charset="0"/>
                <a:ea typeface="ＭＳ Ｐゴシック" pitchFamily="34" charset="-128"/>
              </a:rPr>
              <a:t>Up to Credit</a:t>
            </a:r>
          </a:p>
          <a:p>
            <a:pPr>
              <a:spcBef>
                <a:spcPct val="0"/>
              </a:spcBef>
              <a:buClrTx/>
              <a:buFontTx/>
              <a:buNone/>
            </a:pPr>
            <a:r>
              <a:rPr lang="en-US" sz="2000" dirty="0">
                <a:latin typeface="Verdana" pitchFamily="34" charset="0"/>
                <a:ea typeface="ＭＳ Ｐゴシック" pitchFamily="34" charset="-128"/>
              </a:rPr>
              <a:t>Available</a:t>
            </a:r>
          </a:p>
        </p:txBody>
      </p:sp>
      <p:sp>
        <p:nvSpPr>
          <p:cNvPr id="92179" name="AutoShape 19"/>
          <p:cNvSpPr>
            <a:spLocks noChangeArrowheads="1"/>
          </p:cNvSpPr>
          <p:nvPr/>
        </p:nvSpPr>
        <p:spPr bwMode="auto">
          <a:xfrm>
            <a:off x="1371600" y="1501775"/>
            <a:ext cx="1752600" cy="17526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solidFill>
              <a:srgbClr val="FF3300"/>
            </a:solidFill>
            <a:miter lim="800000"/>
            <a:headEnd/>
            <a:tailEnd/>
          </a:ln>
          <a:effectLst/>
        </p:spPr>
        <p:txBody>
          <a:bodyPr wrap="none" anchor="ctr"/>
          <a:lstStyle/>
          <a:p>
            <a:endParaRPr lang="en-US"/>
          </a:p>
        </p:txBody>
      </p:sp>
      <p:pic>
        <p:nvPicPr>
          <p:cNvPr id="92180" name="Picture 20" descr="MCj02386410000[1]"/>
          <p:cNvPicPr>
            <a:picLocks noChangeAspect="1" noChangeArrowheads="1"/>
          </p:cNvPicPr>
          <p:nvPr/>
        </p:nvPicPr>
        <p:blipFill>
          <a:blip r:embed="rId5" cstate="print"/>
          <a:srcRect/>
          <a:stretch>
            <a:fillRect/>
          </a:stretch>
        </p:blipFill>
        <p:spPr bwMode="auto">
          <a:xfrm>
            <a:off x="1062038" y="1196975"/>
            <a:ext cx="1757362" cy="1231900"/>
          </a:xfrm>
          <a:prstGeom prst="rect">
            <a:avLst/>
          </a:prstGeom>
          <a:noFill/>
        </p:spPr>
      </p:pic>
      <p:sp>
        <p:nvSpPr>
          <p:cNvPr id="92181" name="AutoShape 21"/>
          <p:cNvSpPr>
            <a:spLocks noChangeArrowheads="1"/>
          </p:cNvSpPr>
          <p:nvPr/>
        </p:nvSpPr>
        <p:spPr bwMode="auto">
          <a:xfrm>
            <a:off x="5562600" y="4397375"/>
            <a:ext cx="1219200" cy="685800"/>
          </a:xfrm>
          <a:prstGeom prst="rightArrow">
            <a:avLst>
              <a:gd name="adj1" fmla="val 50000"/>
              <a:gd name="adj2" fmla="val 44444"/>
            </a:avLst>
          </a:prstGeom>
          <a:solidFill>
            <a:schemeClr val="accent1"/>
          </a:solidFill>
          <a:ln w="9525">
            <a:solidFill>
              <a:schemeClr val="tx1"/>
            </a:solidFill>
            <a:miter lim="800000"/>
            <a:headEnd/>
            <a:tailEnd/>
          </a:ln>
          <a:effectLst/>
        </p:spPr>
        <p:txBody>
          <a:bodyPr wrap="none" anchor="ct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IRS Issued Temporary </a:t>
            </a:r>
            <a:r>
              <a:rPr lang="en-US" dirty="0" err="1" smtClean="0"/>
              <a:t>Regs</a:t>
            </a:r>
            <a:endParaRPr lang="en-US" dirty="0"/>
          </a:p>
        </p:txBody>
      </p:sp>
      <p:sp>
        <p:nvSpPr>
          <p:cNvPr id="3" name="Content Placeholder 2"/>
          <p:cNvSpPr>
            <a:spLocks noGrp="1"/>
          </p:cNvSpPr>
          <p:nvPr>
            <p:ph idx="1"/>
          </p:nvPr>
        </p:nvSpPr>
        <p:spPr/>
        <p:txBody>
          <a:bodyPr/>
          <a:lstStyle/>
          <a:p>
            <a:r>
              <a:rPr lang="en-US" dirty="0" smtClean="0"/>
              <a:t>Election Required on “timely filed” Form 706</a:t>
            </a:r>
          </a:p>
          <a:p>
            <a:r>
              <a:rPr lang="en-US" dirty="0" smtClean="0"/>
              <a:t>Deemed Election by filing return</a:t>
            </a:r>
          </a:p>
          <a:p>
            <a:r>
              <a:rPr lang="en-US" dirty="0" smtClean="0"/>
              <a:t>Not filing is an affirmative statement not to make the election</a:t>
            </a:r>
          </a:p>
          <a:p>
            <a:r>
              <a:rPr lang="en-US" dirty="0" smtClean="0"/>
              <a:t>Executor makes election (or the return filer if no executor)</a:t>
            </a:r>
          </a:p>
          <a:p>
            <a:r>
              <a:rPr lang="en-US" dirty="0" smtClean="0"/>
              <a:t>Unused applicable exclusion amount of the last deceased spouse</a:t>
            </a:r>
          </a:p>
          <a:p>
            <a:r>
              <a:rPr lang="en-US" dirty="0" smtClean="0"/>
              <a:t>DSUEA can be used for gifts or estate</a:t>
            </a:r>
          </a:p>
          <a:p>
            <a:r>
              <a:rPr lang="en-US" dirty="0" smtClean="0"/>
              <a:t>Multiple DSUEAs can be used by gifting</a:t>
            </a:r>
          </a:p>
          <a:p>
            <a:endParaRPr lang="en-US" dirty="0"/>
          </a:p>
        </p:txBody>
      </p:sp>
      <p:sp>
        <p:nvSpPr>
          <p:cNvPr id="4" name="Slide Number Placeholder 3"/>
          <p:cNvSpPr>
            <a:spLocks noGrp="1"/>
          </p:cNvSpPr>
          <p:nvPr>
            <p:ph type="sldNum" sz="quarter" idx="10"/>
          </p:nvPr>
        </p:nvSpPr>
        <p:spPr/>
        <p:txBody>
          <a:bodyPr/>
          <a:lstStyle/>
          <a:p>
            <a:pPr>
              <a:defRPr/>
            </a:pPr>
            <a:fld id="{E8FD4272-ABBC-426A-B3E7-A63637E8C7B9}"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050"/>
          <p:cNvSpPr>
            <a:spLocks noGrp="1" noChangeArrowheads="1"/>
          </p:cNvSpPr>
          <p:nvPr>
            <p:ph type="title"/>
          </p:nvPr>
        </p:nvSpPr>
        <p:spPr/>
        <p:txBody>
          <a:bodyPr/>
          <a:lstStyle/>
          <a:p>
            <a:r>
              <a:rPr lang="en-US" dirty="0" smtClean="0"/>
              <a:t>Quiz 1</a:t>
            </a:r>
            <a:endParaRPr lang="en-US" dirty="0"/>
          </a:p>
        </p:txBody>
      </p:sp>
      <p:sp>
        <p:nvSpPr>
          <p:cNvPr id="62467" name="Rectangle 2051"/>
          <p:cNvSpPr>
            <a:spLocks noGrp="1" noChangeArrowheads="1"/>
          </p:cNvSpPr>
          <p:nvPr>
            <p:ph idx="1"/>
          </p:nvPr>
        </p:nvSpPr>
        <p:spPr/>
        <p:txBody>
          <a:bodyPr/>
          <a:lstStyle/>
          <a:p>
            <a:pPr marL="0" indent="0">
              <a:spcAft>
                <a:spcPts val="1200"/>
              </a:spcAft>
              <a:buNone/>
            </a:pPr>
            <a:r>
              <a:rPr lang="en-US" dirty="0" smtClean="0"/>
              <a:t>Doris makes taxable gifts of $300,000 during life and dies with $6,000,000 in 2011 ($5MM). Her husband survives her. </a:t>
            </a:r>
          </a:p>
          <a:p>
            <a:pPr marL="392112">
              <a:buFont typeface="+mj-lt"/>
              <a:buAutoNum type="arabicPeriod"/>
            </a:pPr>
            <a:r>
              <a:rPr lang="en-US" dirty="0" smtClean="0"/>
              <a:t>How much goes into her credit shelter trust?</a:t>
            </a:r>
          </a:p>
          <a:p>
            <a:pPr marL="801688" lvl="1" indent="-344488" defTabSz="796925">
              <a:buFont typeface="+mj-lt"/>
              <a:buAutoNum type="alphaUcPeriod"/>
            </a:pPr>
            <a:r>
              <a:rPr lang="en-US" dirty="0" smtClean="0"/>
              <a:t>$6,000,000</a:t>
            </a:r>
          </a:p>
          <a:p>
            <a:pPr marL="801688" lvl="1" indent="-344488" defTabSz="796925">
              <a:buFont typeface="+mj-lt"/>
              <a:buAutoNum type="alphaUcPeriod"/>
            </a:pPr>
            <a:r>
              <a:rPr lang="en-US" dirty="0" smtClean="0"/>
              <a:t>$5,000,000</a:t>
            </a:r>
          </a:p>
          <a:p>
            <a:pPr marL="801688" lvl="1" indent="-344488" defTabSz="796925">
              <a:buFont typeface="+mj-lt"/>
              <a:buAutoNum type="alphaUcPeriod"/>
            </a:pPr>
            <a:r>
              <a:rPr lang="en-US" dirty="0" smtClean="0"/>
              <a:t>$4,700,000</a:t>
            </a:r>
          </a:p>
          <a:p>
            <a:pPr marL="801688" lvl="1" indent="-344488" defTabSz="796925">
              <a:buFont typeface="+mj-lt"/>
              <a:buAutoNum type="alphaUcPeriod"/>
            </a:pPr>
            <a:r>
              <a:rPr lang="en-US" dirty="0" smtClean="0"/>
              <a:t>$4,000,000</a:t>
            </a:r>
          </a:p>
        </p:txBody>
      </p:sp>
      <p:sp>
        <p:nvSpPr>
          <p:cNvPr id="4" name="Slide Number Placeholder 3"/>
          <p:cNvSpPr>
            <a:spLocks noGrp="1"/>
          </p:cNvSpPr>
          <p:nvPr>
            <p:ph type="sldNum" sz="quarter" idx="10"/>
          </p:nvPr>
        </p:nvSpPr>
        <p:spPr/>
        <p:txBody>
          <a:bodyPr/>
          <a:lstStyle/>
          <a:p>
            <a:fld id="{3D3F03FF-04E7-49EC-9BBF-30976D47BA54}"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050"/>
          <p:cNvSpPr>
            <a:spLocks noGrp="1" noChangeArrowheads="1"/>
          </p:cNvSpPr>
          <p:nvPr>
            <p:ph type="title"/>
          </p:nvPr>
        </p:nvSpPr>
        <p:spPr/>
        <p:txBody>
          <a:bodyPr/>
          <a:lstStyle/>
          <a:p>
            <a:r>
              <a:rPr lang="en-US" dirty="0" smtClean="0"/>
              <a:t>Quiz 1</a:t>
            </a:r>
            <a:endParaRPr lang="en-US" dirty="0"/>
          </a:p>
        </p:txBody>
      </p:sp>
      <p:sp>
        <p:nvSpPr>
          <p:cNvPr id="62467" name="Rectangle 2051"/>
          <p:cNvSpPr>
            <a:spLocks noGrp="1" noChangeArrowheads="1"/>
          </p:cNvSpPr>
          <p:nvPr>
            <p:ph idx="1"/>
          </p:nvPr>
        </p:nvSpPr>
        <p:spPr/>
        <p:txBody>
          <a:bodyPr/>
          <a:lstStyle/>
          <a:p>
            <a:pPr marL="0" indent="0">
              <a:spcAft>
                <a:spcPts val="1200"/>
              </a:spcAft>
              <a:buNone/>
            </a:pPr>
            <a:r>
              <a:rPr lang="en-US" dirty="0" smtClean="0"/>
              <a:t>Doris makes taxable gifts of $300,000 during life and dies with $6,000,000 in 2011 ($5MM). Her husband survives her. </a:t>
            </a:r>
          </a:p>
          <a:p>
            <a:pPr marL="392112">
              <a:buFont typeface="+mj-lt"/>
              <a:buAutoNum type="arabicPeriod" startAt="2"/>
            </a:pPr>
            <a:r>
              <a:rPr lang="en-US" dirty="0" smtClean="0"/>
              <a:t>How much exemption equivalent is “portable” to her husband?</a:t>
            </a:r>
          </a:p>
          <a:p>
            <a:pPr marL="801688" lvl="1" indent="-344488" defTabSz="796925">
              <a:buFont typeface="+mj-lt"/>
              <a:buAutoNum type="alphaUcPeriod"/>
            </a:pPr>
            <a:r>
              <a:rPr lang="en-US" dirty="0" smtClean="0"/>
              <a:t>$5,000,000</a:t>
            </a:r>
          </a:p>
          <a:p>
            <a:pPr marL="801688" lvl="1" indent="-344488" defTabSz="796925">
              <a:buFont typeface="+mj-lt"/>
              <a:buAutoNum type="alphaUcPeriod"/>
            </a:pPr>
            <a:r>
              <a:rPr lang="en-US" dirty="0" smtClean="0"/>
              <a:t>$4,700,000</a:t>
            </a:r>
          </a:p>
          <a:p>
            <a:pPr marL="801688" lvl="1" indent="-344488" defTabSz="796925">
              <a:buFont typeface="+mj-lt"/>
              <a:buAutoNum type="alphaUcPeriod"/>
            </a:pPr>
            <a:r>
              <a:rPr lang="en-US" dirty="0" smtClean="0"/>
              <a:t>$1,000,000</a:t>
            </a:r>
          </a:p>
          <a:p>
            <a:pPr marL="801688" lvl="1" indent="-344488" defTabSz="796925">
              <a:buFont typeface="+mj-lt"/>
              <a:buAutoNum type="alphaUcPeriod"/>
            </a:pPr>
            <a:r>
              <a:rPr lang="en-US" dirty="0" smtClean="0"/>
              <a:t>None</a:t>
            </a:r>
          </a:p>
          <a:p>
            <a:pPr marL="1033462" lvl="1" indent="-457200">
              <a:buNone/>
            </a:pPr>
            <a:endParaRPr lang="en-US" dirty="0"/>
          </a:p>
        </p:txBody>
      </p:sp>
      <p:sp>
        <p:nvSpPr>
          <p:cNvPr id="4" name="Slide Number Placeholder 3"/>
          <p:cNvSpPr>
            <a:spLocks noGrp="1"/>
          </p:cNvSpPr>
          <p:nvPr>
            <p:ph type="sldNum" sz="quarter" idx="10"/>
          </p:nvPr>
        </p:nvSpPr>
        <p:spPr/>
        <p:txBody>
          <a:bodyPr/>
          <a:lstStyle/>
          <a:p>
            <a:fld id="{3D3F03FF-04E7-49EC-9BBF-30976D47BA54}"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Quiz 2</a:t>
            </a:r>
            <a:endParaRPr lang="en-US" dirty="0"/>
          </a:p>
        </p:txBody>
      </p:sp>
      <p:sp>
        <p:nvSpPr>
          <p:cNvPr id="3" name="Content Placeholder 2"/>
          <p:cNvSpPr>
            <a:spLocks noGrp="1"/>
          </p:cNvSpPr>
          <p:nvPr>
            <p:ph idx="1"/>
          </p:nvPr>
        </p:nvSpPr>
        <p:spPr/>
        <p:txBody>
          <a:bodyPr/>
          <a:lstStyle/>
          <a:p>
            <a:pPr marL="0" indent="0">
              <a:spcAft>
                <a:spcPts val="1200"/>
              </a:spcAft>
              <a:buNone/>
            </a:pPr>
            <a:r>
              <a:rPr lang="en-US" dirty="0" smtClean="0"/>
              <a:t>Marcello dies and leaves an estate of $8,000,000 with an A-B trust for his surviving spouse, first making a specific bequest of $100,000 to a friend and $200,000 to his favorite charity.  </a:t>
            </a:r>
          </a:p>
          <a:p>
            <a:pPr marL="392112">
              <a:buFont typeface="+mj-lt"/>
              <a:buAutoNum type="arabicPeriod"/>
            </a:pPr>
            <a:r>
              <a:rPr lang="en-US" dirty="0" smtClean="0"/>
              <a:t>How much goes into his bypass trust?</a:t>
            </a:r>
          </a:p>
          <a:p>
            <a:pPr marL="801688" lvl="1" indent="-344488" defTabSz="796925">
              <a:buFont typeface="+mj-lt"/>
              <a:buAutoNum type="alphaUcPeriod"/>
            </a:pPr>
            <a:r>
              <a:rPr lang="en-US" dirty="0" smtClean="0"/>
              <a:t>$8,000,000</a:t>
            </a:r>
          </a:p>
          <a:p>
            <a:pPr marL="801688" lvl="1" indent="-344488" defTabSz="796925">
              <a:buFont typeface="+mj-lt"/>
              <a:buAutoNum type="alphaUcPeriod"/>
            </a:pPr>
            <a:r>
              <a:rPr lang="en-US" dirty="0" smtClean="0"/>
              <a:t>$5,000,000</a:t>
            </a:r>
          </a:p>
          <a:p>
            <a:pPr marL="801688" lvl="1" indent="-344488" defTabSz="796925">
              <a:buFont typeface="+mj-lt"/>
              <a:buAutoNum type="alphaUcPeriod"/>
            </a:pPr>
            <a:r>
              <a:rPr lang="en-US" dirty="0" smtClean="0"/>
              <a:t>$4,900,000</a:t>
            </a:r>
          </a:p>
          <a:p>
            <a:pPr marL="801688" lvl="1" indent="-344488" defTabSz="796925">
              <a:buFont typeface="+mj-lt"/>
              <a:buAutoNum type="alphaUcPeriod"/>
            </a:pPr>
            <a:r>
              <a:rPr lang="en-US" dirty="0" smtClean="0"/>
              <a:t>$4,700,000</a:t>
            </a:r>
          </a:p>
          <a:p>
            <a:pPr lvl="1">
              <a:buNone/>
              <a:tabLst>
                <a:tab pos="1258888" algn="l"/>
              </a:tabLst>
            </a:pPr>
            <a:endParaRPr lang="en-US" dirty="0" smtClean="0"/>
          </a:p>
          <a:p>
            <a:endParaRPr lang="en-US" dirty="0"/>
          </a:p>
        </p:txBody>
      </p:sp>
      <p:sp>
        <p:nvSpPr>
          <p:cNvPr id="4" name="Slide Number Placeholder 3"/>
          <p:cNvSpPr>
            <a:spLocks noGrp="1"/>
          </p:cNvSpPr>
          <p:nvPr>
            <p:ph type="sldNum" sz="quarter" idx="10"/>
          </p:nvPr>
        </p:nvSpPr>
        <p:spPr/>
        <p:txBody>
          <a:bodyPr/>
          <a:lstStyle/>
          <a:p>
            <a:fld id="{9A91D33D-DEEC-416C-9F42-688A6D41E952}"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Quiz 2</a:t>
            </a:r>
            <a:endParaRPr lang="en-US" dirty="0"/>
          </a:p>
        </p:txBody>
      </p:sp>
      <p:sp>
        <p:nvSpPr>
          <p:cNvPr id="3" name="Content Placeholder 2"/>
          <p:cNvSpPr>
            <a:spLocks noGrp="1"/>
          </p:cNvSpPr>
          <p:nvPr>
            <p:ph idx="1"/>
          </p:nvPr>
        </p:nvSpPr>
        <p:spPr/>
        <p:txBody>
          <a:bodyPr/>
          <a:lstStyle/>
          <a:p>
            <a:pPr marL="0" indent="0">
              <a:spcAft>
                <a:spcPts val="1200"/>
              </a:spcAft>
              <a:buNone/>
            </a:pPr>
            <a:r>
              <a:rPr lang="en-US" dirty="0" smtClean="0"/>
              <a:t>Marcello dies and leaves an estate of $8,000,000 with an A-B trust for his surviving spouse, first making a specific bequest of $100,000 to a friend and $200,000 to his favorite charity.  </a:t>
            </a:r>
          </a:p>
          <a:p>
            <a:pPr marL="509587" indent="-457200">
              <a:buFont typeface="+mj-lt"/>
              <a:buAutoNum type="arabicPeriod" startAt="2"/>
            </a:pPr>
            <a:r>
              <a:rPr lang="en-US" dirty="0" smtClean="0"/>
              <a:t>How much is portable?</a:t>
            </a:r>
          </a:p>
          <a:p>
            <a:pPr marL="801688" lvl="1" indent="-344488" defTabSz="796925">
              <a:buFont typeface="+mj-lt"/>
              <a:buAutoNum type="alphaUcPeriod"/>
            </a:pPr>
            <a:r>
              <a:rPr lang="en-US" dirty="0" smtClean="0"/>
              <a:t>None</a:t>
            </a:r>
          </a:p>
          <a:p>
            <a:pPr marL="801688" lvl="1" indent="-344488" defTabSz="796925">
              <a:buFont typeface="+mj-lt"/>
              <a:buAutoNum type="alphaUcPeriod"/>
            </a:pPr>
            <a:r>
              <a:rPr lang="en-US" dirty="0" smtClean="0"/>
              <a:t>$5,000,000</a:t>
            </a:r>
          </a:p>
          <a:p>
            <a:pPr marL="801688" lvl="1" indent="-344488" defTabSz="796925">
              <a:buFont typeface="+mj-lt"/>
              <a:buAutoNum type="alphaUcPeriod"/>
            </a:pPr>
            <a:r>
              <a:rPr lang="en-US" dirty="0" smtClean="0"/>
              <a:t>$4,900,000</a:t>
            </a:r>
          </a:p>
          <a:p>
            <a:pPr marL="801688" lvl="1" indent="-344488" defTabSz="796925">
              <a:buFont typeface="+mj-lt"/>
              <a:buAutoNum type="alphaUcPeriod"/>
            </a:pPr>
            <a:r>
              <a:rPr lang="en-US" dirty="0" smtClean="0"/>
              <a:t>$4,700,000</a:t>
            </a:r>
          </a:p>
          <a:p>
            <a:pPr lvl="1">
              <a:buNone/>
              <a:tabLst>
                <a:tab pos="1258888" algn="l"/>
              </a:tabLst>
            </a:pPr>
            <a:endParaRPr lang="en-US" dirty="0" smtClean="0"/>
          </a:p>
          <a:p>
            <a:endParaRPr lang="en-US" dirty="0"/>
          </a:p>
        </p:txBody>
      </p:sp>
      <p:sp>
        <p:nvSpPr>
          <p:cNvPr id="4" name="Slide Number Placeholder 3"/>
          <p:cNvSpPr>
            <a:spLocks noGrp="1"/>
          </p:cNvSpPr>
          <p:nvPr>
            <p:ph type="sldNum" sz="quarter" idx="10"/>
          </p:nvPr>
        </p:nvSpPr>
        <p:spPr/>
        <p:txBody>
          <a:bodyPr/>
          <a:lstStyle/>
          <a:p>
            <a:fld id="{9A91D33D-DEEC-416C-9F42-688A6D41E952}"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 3</a:t>
            </a:r>
            <a:endParaRPr lang="en-US" dirty="0"/>
          </a:p>
        </p:txBody>
      </p:sp>
      <p:sp>
        <p:nvSpPr>
          <p:cNvPr id="3" name="Content Placeholder 2"/>
          <p:cNvSpPr>
            <a:spLocks noGrp="1"/>
          </p:cNvSpPr>
          <p:nvPr>
            <p:ph idx="1"/>
          </p:nvPr>
        </p:nvSpPr>
        <p:spPr/>
        <p:txBody>
          <a:bodyPr/>
          <a:lstStyle/>
          <a:p>
            <a:pPr marL="0" indent="0">
              <a:spcAft>
                <a:spcPts val="1200"/>
              </a:spcAft>
              <a:buNone/>
            </a:pPr>
            <a:r>
              <a:rPr lang="en-US" dirty="0" smtClean="0"/>
              <a:t>Marc dies in 2011 with $6,500,000.  He is married to Sophia to whom he leaves everything outright. An estate Tax return is filed, but all qualifies for the Marital deduction.</a:t>
            </a:r>
          </a:p>
          <a:p>
            <a:pPr marL="457200" indent="-457200">
              <a:buFont typeface="+mj-lt"/>
              <a:buAutoNum type="arabicPeriod"/>
            </a:pPr>
            <a:r>
              <a:rPr lang="en-US" dirty="0" smtClean="0"/>
              <a:t>When Sophia dies (Assume a static $5MM), how much can she leave estate tax free?</a:t>
            </a:r>
          </a:p>
          <a:p>
            <a:pPr marL="1316038" lvl="1" indent="-457200">
              <a:buFont typeface="+mj-lt"/>
              <a:buAutoNum type="alphaUcPeriod"/>
            </a:pPr>
            <a:r>
              <a:rPr lang="en-US" dirty="0" smtClean="0"/>
              <a:t>$10,000,000</a:t>
            </a:r>
          </a:p>
          <a:p>
            <a:pPr marL="1316038" lvl="1" indent="-457200">
              <a:buFont typeface="+mj-lt"/>
              <a:buAutoNum type="alphaUcPeriod"/>
            </a:pPr>
            <a:r>
              <a:rPr lang="en-US" dirty="0" smtClean="0"/>
              <a:t>$6,500,000</a:t>
            </a:r>
          </a:p>
          <a:p>
            <a:pPr marL="1316038" lvl="1" indent="-457200">
              <a:buFont typeface="+mj-lt"/>
              <a:buAutoNum type="alphaUcPeriod"/>
            </a:pPr>
            <a:r>
              <a:rPr lang="en-US" dirty="0" smtClean="0"/>
              <a:t>$5,000,000</a:t>
            </a:r>
          </a:p>
          <a:p>
            <a:pPr marL="1316038" lvl="1" indent="-457200">
              <a:buFont typeface="+mj-lt"/>
              <a:buAutoNum type="alphaUcPeriod"/>
            </a:pPr>
            <a:r>
              <a:rPr lang="en-US" dirty="0" smtClean="0"/>
              <a:t>Unlimited</a:t>
            </a:r>
          </a:p>
          <a:p>
            <a:pPr marL="457200" indent="-457200">
              <a:buAutoNum type="arabicPeriod"/>
            </a:pPr>
            <a:endParaRPr lang="en-US" dirty="0" smtClean="0"/>
          </a:p>
          <a:p>
            <a:pPr marL="457200" lvl="1" indent="-457200">
              <a:buNone/>
            </a:pPr>
            <a:endParaRPr lang="en-US" dirty="0"/>
          </a:p>
        </p:txBody>
      </p:sp>
      <p:sp>
        <p:nvSpPr>
          <p:cNvPr id="4" name="Slide Number Placeholder 3"/>
          <p:cNvSpPr>
            <a:spLocks noGrp="1"/>
          </p:cNvSpPr>
          <p:nvPr>
            <p:ph type="sldNum" sz="quarter" idx="10"/>
          </p:nvPr>
        </p:nvSpPr>
        <p:spPr/>
        <p:txBody>
          <a:bodyPr/>
          <a:lstStyle/>
          <a:p>
            <a:fld id="{9A91D33D-DEEC-416C-9F42-688A6D41E952}"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 4</a:t>
            </a:r>
            <a:endParaRPr lang="en-US" dirty="0"/>
          </a:p>
        </p:txBody>
      </p:sp>
      <p:sp>
        <p:nvSpPr>
          <p:cNvPr id="3" name="Content Placeholder 2"/>
          <p:cNvSpPr>
            <a:spLocks noGrp="1"/>
          </p:cNvSpPr>
          <p:nvPr>
            <p:ph idx="1"/>
          </p:nvPr>
        </p:nvSpPr>
        <p:spPr/>
        <p:txBody>
          <a:bodyPr/>
          <a:lstStyle/>
          <a:p>
            <a:pPr>
              <a:spcAft>
                <a:spcPts val="1200"/>
              </a:spcAft>
              <a:buNone/>
            </a:pPr>
            <a:r>
              <a:rPr lang="en-US" dirty="0" smtClean="0"/>
              <a:t>Prudence dies with an estate of $3,000,000.  </a:t>
            </a:r>
          </a:p>
          <a:p>
            <a:r>
              <a:rPr lang="en-US" dirty="0" smtClean="0"/>
              <a:t>Are you required to file a estate tax return?</a:t>
            </a:r>
          </a:p>
          <a:p>
            <a:pPr marL="914400" indent="-512763">
              <a:buFont typeface="+mj-lt"/>
              <a:buAutoNum type="arabicPeriod"/>
            </a:pPr>
            <a:r>
              <a:rPr lang="en-US" dirty="0" smtClean="0"/>
              <a:t>Yes</a:t>
            </a:r>
          </a:p>
          <a:p>
            <a:pPr marL="914400" indent="-512763">
              <a:buFont typeface="+mj-lt"/>
              <a:buAutoNum type="arabicPeriod"/>
            </a:pPr>
            <a:r>
              <a:rPr lang="en-US" dirty="0" smtClean="0"/>
              <a:t>No</a:t>
            </a:r>
          </a:p>
          <a:p>
            <a:endParaRPr lang="en-US" dirty="0" smtClean="0"/>
          </a:p>
          <a:p>
            <a:pPr marL="0" indent="0">
              <a:spcAft>
                <a:spcPts val="1200"/>
              </a:spcAft>
              <a:buNone/>
            </a:pPr>
            <a:r>
              <a:rPr lang="en-US" dirty="0" smtClean="0"/>
              <a:t>You do not file return.  Her assets all pass to her husband Paul.  Paul dies (Assume a static $5MM) with an estate of $7,000,000.</a:t>
            </a:r>
          </a:p>
          <a:p>
            <a:r>
              <a:rPr lang="en-US" dirty="0" smtClean="0"/>
              <a:t>How much is estate tax free?</a:t>
            </a:r>
          </a:p>
          <a:p>
            <a:pPr marL="862013" lvl="1" indent="-457200">
              <a:buFont typeface="+mj-lt"/>
              <a:buAutoNum type="alphaUcPeriod"/>
            </a:pPr>
            <a:r>
              <a:rPr lang="en-US" dirty="0" smtClean="0"/>
              <a:t>$10,000,000</a:t>
            </a:r>
          </a:p>
          <a:p>
            <a:pPr marL="862013" lvl="1" indent="-457200">
              <a:buFont typeface="+mj-lt"/>
              <a:buAutoNum type="alphaUcPeriod"/>
            </a:pPr>
            <a:r>
              <a:rPr lang="en-US" dirty="0" smtClean="0"/>
              <a:t>$7,000,000</a:t>
            </a:r>
          </a:p>
          <a:p>
            <a:pPr marL="862013" lvl="1" indent="-457200">
              <a:buFont typeface="+mj-lt"/>
              <a:buAutoNum type="alphaUcPeriod"/>
            </a:pPr>
            <a:r>
              <a:rPr lang="en-US" dirty="0" smtClean="0"/>
              <a:t>$5,000,000</a:t>
            </a:r>
          </a:p>
          <a:p>
            <a:pPr marL="862013" lvl="1" indent="-457200">
              <a:buFont typeface="+mj-lt"/>
              <a:buAutoNum type="alphaUcPeriod"/>
            </a:pPr>
            <a:r>
              <a:rPr lang="en-US" dirty="0" smtClean="0"/>
              <a:t>None</a:t>
            </a:r>
          </a:p>
        </p:txBody>
      </p:sp>
      <p:sp>
        <p:nvSpPr>
          <p:cNvPr id="4" name="Slide Number Placeholder 3"/>
          <p:cNvSpPr>
            <a:spLocks noGrp="1"/>
          </p:cNvSpPr>
          <p:nvPr>
            <p:ph type="sldNum" sz="quarter" idx="10"/>
          </p:nvPr>
        </p:nvSpPr>
        <p:spPr/>
        <p:txBody>
          <a:bodyPr/>
          <a:lstStyle/>
          <a:p>
            <a:fld id="{9A91D33D-DEEC-416C-9F42-688A6D41E952}"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 5 </a:t>
            </a:r>
            <a:endParaRPr lang="en-US" dirty="0"/>
          </a:p>
        </p:txBody>
      </p:sp>
      <p:sp>
        <p:nvSpPr>
          <p:cNvPr id="3" name="Content Placeholder 2"/>
          <p:cNvSpPr>
            <a:spLocks noGrp="1"/>
          </p:cNvSpPr>
          <p:nvPr>
            <p:ph idx="1"/>
          </p:nvPr>
        </p:nvSpPr>
        <p:spPr/>
        <p:txBody>
          <a:bodyPr/>
          <a:lstStyle/>
          <a:p>
            <a:pPr marL="0" indent="0">
              <a:spcAft>
                <a:spcPts val="1200"/>
              </a:spcAft>
              <a:buNone/>
            </a:pPr>
            <a:r>
              <a:rPr lang="en-US" dirty="0" smtClean="0"/>
              <a:t>Gerard dies in 2011 with $1,200,000 and leaves it all to his wife, Nicole.  You file an Estate Tax Return.</a:t>
            </a:r>
          </a:p>
          <a:p>
            <a:pPr marL="0" indent="0">
              <a:spcAft>
                <a:spcPts val="1200"/>
              </a:spcAft>
              <a:buNone/>
            </a:pPr>
            <a:r>
              <a:rPr lang="en-US" dirty="0" smtClean="0"/>
              <a:t>Nicole remarries to Rich.  Rich dies in 2012 and leaves his $12,000,000 estate 1/3 to the children of his first marriage and 2/3 to Nicole.  Nicole dies in 2012.</a:t>
            </a:r>
          </a:p>
          <a:p>
            <a:r>
              <a:rPr lang="en-US" dirty="0" smtClean="0"/>
              <a:t>How much of Nicole’s $15,000,000 estate is tax free (Assume a static $5MM)?</a:t>
            </a:r>
          </a:p>
          <a:p>
            <a:pPr marL="862013" lvl="1" indent="-457200">
              <a:buFont typeface="+mj-lt"/>
              <a:buAutoNum type="alphaUcPeriod"/>
            </a:pPr>
            <a:r>
              <a:rPr lang="en-US" dirty="0" smtClean="0"/>
              <a:t>$11,000,000</a:t>
            </a:r>
          </a:p>
          <a:p>
            <a:pPr marL="862013" lvl="1" indent="-457200">
              <a:buFont typeface="+mj-lt"/>
              <a:buAutoNum type="alphaUcPeriod"/>
            </a:pPr>
            <a:r>
              <a:rPr lang="en-US" dirty="0" smtClean="0"/>
              <a:t>$10,000,000</a:t>
            </a:r>
          </a:p>
          <a:p>
            <a:pPr marL="862013" lvl="1" indent="-457200">
              <a:buFont typeface="+mj-lt"/>
              <a:buAutoNum type="alphaUcPeriod"/>
            </a:pPr>
            <a:r>
              <a:rPr lang="en-US" dirty="0" smtClean="0"/>
              <a:t>$6,000,000</a:t>
            </a:r>
          </a:p>
          <a:p>
            <a:pPr marL="862013" lvl="1" indent="-457200">
              <a:buFont typeface="+mj-lt"/>
              <a:buAutoNum type="alphaUcPeriod"/>
            </a:pPr>
            <a:r>
              <a:rPr lang="en-US" dirty="0" smtClean="0"/>
              <a:t>$5,000,000</a:t>
            </a:r>
            <a:endParaRPr lang="en-US" dirty="0"/>
          </a:p>
        </p:txBody>
      </p:sp>
      <p:sp>
        <p:nvSpPr>
          <p:cNvPr id="4" name="Slide Number Placeholder 3"/>
          <p:cNvSpPr>
            <a:spLocks noGrp="1"/>
          </p:cNvSpPr>
          <p:nvPr>
            <p:ph type="sldNum" sz="quarter" idx="10"/>
          </p:nvPr>
        </p:nvSpPr>
        <p:spPr/>
        <p:txBody>
          <a:bodyPr/>
          <a:lstStyle/>
          <a:p>
            <a:fld id="{9A91D33D-DEEC-416C-9F42-688A6D41E952}"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7" name="Rectangle 5"/>
          <p:cNvSpPr>
            <a:spLocks noGrp="1" noChangeArrowheads="1"/>
          </p:cNvSpPr>
          <p:nvPr>
            <p:ph type="title"/>
          </p:nvPr>
        </p:nvSpPr>
        <p:spPr/>
        <p:txBody>
          <a:bodyPr/>
          <a:lstStyle/>
          <a:p>
            <a:r>
              <a:rPr lang="en-US" smtClean="0"/>
              <a:t>Married Under $5,000,000</a:t>
            </a:r>
            <a:endParaRPr lang="en-US" dirty="0"/>
          </a:p>
        </p:txBody>
      </p:sp>
      <p:sp>
        <p:nvSpPr>
          <p:cNvPr id="12" name="Slide Number Placeholder 2"/>
          <p:cNvSpPr>
            <a:spLocks noGrp="1"/>
          </p:cNvSpPr>
          <p:nvPr>
            <p:ph type="sldNum" sz="quarter" idx="10"/>
          </p:nvPr>
        </p:nvSpPr>
        <p:spPr>
          <a:prstGeom prst="rect">
            <a:avLst/>
          </a:prstGeom>
        </p:spPr>
        <p:txBody>
          <a:bodyPr/>
          <a:lstStyle/>
          <a:p>
            <a:fld id="{20B743AE-6F91-4B14-81AE-D1A4084A2FBB}" type="slidenum">
              <a:rPr lang="en-US" smtClean="0"/>
              <a:pPr/>
              <a:t>2</a:t>
            </a:fld>
            <a:endParaRPr lang="en-US"/>
          </a:p>
        </p:txBody>
      </p:sp>
      <p:sp>
        <p:nvSpPr>
          <p:cNvPr id="90114" name="AutoShape 2"/>
          <p:cNvSpPr>
            <a:spLocks noChangeArrowheads="1"/>
          </p:cNvSpPr>
          <p:nvPr/>
        </p:nvSpPr>
        <p:spPr bwMode="auto">
          <a:xfrm>
            <a:off x="6705600" y="2895600"/>
            <a:ext cx="762000" cy="2895600"/>
          </a:xfrm>
          <a:prstGeom prst="downArrow">
            <a:avLst>
              <a:gd name="adj1" fmla="val 50000"/>
              <a:gd name="adj2" fmla="val 95000"/>
            </a:avLst>
          </a:prstGeom>
          <a:solidFill>
            <a:schemeClr val="accent1"/>
          </a:solidFill>
          <a:ln w="9525">
            <a:solidFill>
              <a:schemeClr val="tx1"/>
            </a:solidFill>
            <a:miter lim="800000"/>
            <a:headEnd/>
            <a:tailEnd/>
          </a:ln>
          <a:effectLst/>
        </p:spPr>
        <p:txBody>
          <a:bodyPr wrap="none" anchor="ctr"/>
          <a:lstStyle/>
          <a:p>
            <a:endParaRPr lang="en-US"/>
          </a:p>
        </p:txBody>
      </p:sp>
      <p:sp>
        <p:nvSpPr>
          <p:cNvPr id="90115" name="Document"/>
          <p:cNvSpPr>
            <a:spLocks noEditPoints="1" noChangeArrowheads="1"/>
          </p:cNvSpPr>
          <p:nvPr/>
        </p:nvSpPr>
        <p:spPr bwMode="auto">
          <a:xfrm>
            <a:off x="762000" y="2895600"/>
            <a:ext cx="1352550" cy="1809750"/>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pPr>
              <a:spcBef>
                <a:spcPct val="0"/>
              </a:spcBef>
              <a:buClrTx/>
              <a:buFontTx/>
              <a:buNone/>
            </a:pPr>
            <a:r>
              <a:rPr lang="en-US" sz="2400">
                <a:latin typeface="Verdana" pitchFamily="34" charset="0"/>
                <a:ea typeface="ＭＳ Ｐゴシック" pitchFamily="34" charset="-128"/>
              </a:rPr>
              <a:t>Will</a:t>
            </a:r>
          </a:p>
        </p:txBody>
      </p:sp>
      <p:sp>
        <p:nvSpPr>
          <p:cNvPr id="90116" name="Document"/>
          <p:cNvSpPr>
            <a:spLocks noEditPoints="1" noChangeArrowheads="1"/>
          </p:cNvSpPr>
          <p:nvPr/>
        </p:nvSpPr>
        <p:spPr bwMode="auto">
          <a:xfrm>
            <a:off x="7315200" y="3048000"/>
            <a:ext cx="1352550" cy="1809750"/>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pPr>
              <a:spcBef>
                <a:spcPct val="0"/>
              </a:spcBef>
              <a:buClrTx/>
              <a:buFontTx/>
              <a:buNone/>
            </a:pPr>
            <a:r>
              <a:rPr lang="en-US" sz="2400">
                <a:latin typeface="Verdana" pitchFamily="34" charset="0"/>
                <a:ea typeface="ＭＳ Ｐゴシック" pitchFamily="34" charset="-128"/>
              </a:rPr>
              <a:t>Will</a:t>
            </a:r>
          </a:p>
        </p:txBody>
      </p:sp>
      <p:pic>
        <p:nvPicPr>
          <p:cNvPr id="90118" name="Picture 6" descr="MCj01571970000[1]"/>
          <p:cNvPicPr>
            <a:picLocks noChangeAspect="1" noChangeArrowheads="1"/>
          </p:cNvPicPr>
          <p:nvPr/>
        </p:nvPicPr>
        <p:blipFill>
          <a:blip r:embed="rId3" cstate="print"/>
          <a:srcRect/>
          <a:stretch>
            <a:fillRect/>
          </a:stretch>
        </p:blipFill>
        <p:spPr bwMode="auto">
          <a:xfrm>
            <a:off x="6400800" y="1143000"/>
            <a:ext cx="1346200" cy="1800225"/>
          </a:xfrm>
          <a:prstGeom prst="rect">
            <a:avLst/>
          </a:prstGeom>
          <a:noFill/>
        </p:spPr>
      </p:pic>
      <p:pic>
        <p:nvPicPr>
          <p:cNvPr id="90119" name="Picture 7" descr="MCj01571950000[1]"/>
          <p:cNvPicPr>
            <a:picLocks noChangeAspect="1" noChangeArrowheads="1"/>
          </p:cNvPicPr>
          <p:nvPr/>
        </p:nvPicPr>
        <p:blipFill>
          <a:blip r:embed="rId4" cstate="print"/>
          <a:srcRect/>
          <a:stretch>
            <a:fillRect/>
          </a:stretch>
        </p:blipFill>
        <p:spPr bwMode="auto">
          <a:xfrm>
            <a:off x="1066800" y="1219200"/>
            <a:ext cx="1412875" cy="1800225"/>
          </a:xfrm>
          <a:prstGeom prst="rect">
            <a:avLst/>
          </a:prstGeom>
          <a:noFill/>
        </p:spPr>
      </p:pic>
      <p:sp>
        <p:nvSpPr>
          <p:cNvPr id="90120" name="AutoShape 8"/>
          <p:cNvSpPr>
            <a:spLocks noChangeArrowheads="1"/>
          </p:cNvSpPr>
          <p:nvPr/>
        </p:nvSpPr>
        <p:spPr bwMode="auto">
          <a:xfrm>
            <a:off x="2590800" y="1828800"/>
            <a:ext cx="3505200" cy="685800"/>
          </a:xfrm>
          <a:prstGeom prst="rightArrow">
            <a:avLst>
              <a:gd name="adj1" fmla="val 50000"/>
              <a:gd name="adj2" fmla="val 127778"/>
            </a:avLst>
          </a:prstGeom>
          <a:solidFill>
            <a:schemeClr val="accent1"/>
          </a:solidFill>
          <a:ln w="9525">
            <a:solidFill>
              <a:schemeClr val="tx1"/>
            </a:solidFill>
            <a:miter lim="800000"/>
            <a:headEnd/>
            <a:tailEnd/>
          </a:ln>
          <a:effectLst/>
        </p:spPr>
        <p:txBody>
          <a:bodyPr wrap="none" anchor="ctr"/>
          <a:lstStyle/>
          <a:p>
            <a:pPr algn="ctr">
              <a:spcBef>
                <a:spcPct val="0"/>
              </a:spcBef>
              <a:buClrTx/>
              <a:buFontTx/>
              <a:buNone/>
            </a:pPr>
            <a:r>
              <a:rPr lang="en-US" sz="2000">
                <a:solidFill>
                  <a:schemeClr val="bg1"/>
                </a:solidFill>
                <a:latin typeface="Verdana" pitchFamily="34" charset="0"/>
                <a:ea typeface="ＭＳ Ｐゴシック" pitchFamily="34" charset="-128"/>
              </a:rPr>
              <a:t>No Estate Tax</a:t>
            </a:r>
          </a:p>
        </p:txBody>
      </p:sp>
      <p:sp>
        <p:nvSpPr>
          <p:cNvPr id="90121" name="WordArt 9"/>
          <p:cNvSpPr>
            <a:spLocks noChangeArrowheads="1" noChangeShapeType="1" noTextEdit="1"/>
          </p:cNvSpPr>
          <p:nvPr/>
        </p:nvSpPr>
        <p:spPr bwMode="auto">
          <a:xfrm>
            <a:off x="5410200" y="5562600"/>
            <a:ext cx="3295650" cy="647700"/>
          </a:xfrm>
          <a:prstGeom prst="rect">
            <a:avLst/>
          </a:prstGeom>
        </p:spPr>
        <p:txBody>
          <a:bodyPr wrap="none" fromWordArt="1">
            <a:prstTxWarp prst="textPlain">
              <a:avLst>
                <a:gd name="adj" fmla="val 50000"/>
              </a:avLst>
            </a:prstTxWarp>
          </a:bodyPr>
          <a:lstStyle/>
          <a:p>
            <a:pPr algn="ctr">
              <a:buNone/>
            </a:pPr>
            <a:r>
              <a:rPr lang="en-US" sz="3600" kern="10">
                <a:ln w="9525">
                  <a:solidFill>
                    <a:srgbClr val="000000"/>
                  </a:solidFill>
                  <a:miter lim="800000"/>
                  <a:headEnd/>
                  <a:tailEnd/>
                </a:ln>
                <a:solidFill>
                  <a:schemeClr val="accent1">
                    <a:lumMod val="40000"/>
                    <a:lumOff val="60000"/>
                  </a:schemeClr>
                </a:solidFill>
                <a:latin typeface="Arial Black"/>
              </a:rPr>
              <a:t>Beneficiaries</a:t>
            </a:r>
          </a:p>
        </p:txBody>
      </p:sp>
      <p:sp>
        <p:nvSpPr>
          <p:cNvPr id="90122" name="Text Box 10"/>
          <p:cNvSpPr txBox="1">
            <a:spLocks noChangeArrowheads="1"/>
          </p:cNvSpPr>
          <p:nvPr/>
        </p:nvSpPr>
        <p:spPr bwMode="auto">
          <a:xfrm>
            <a:off x="2286000" y="2581275"/>
            <a:ext cx="4419600" cy="830997"/>
          </a:xfrm>
          <a:prstGeom prst="rect">
            <a:avLst/>
          </a:prstGeom>
          <a:noFill/>
          <a:ln w="9525">
            <a:noFill/>
            <a:miter lim="800000"/>
            <a:headEnd/>
            <a:tailEnd/>
          </a:ln>
          <a:effectLst/>
        </p:spPr>
        <p:txBody>
          <a:bodyPr>
            <a:spAutoFit/>
          </a:bodyPr>
          <a:lstStyle/>
          <a:p>
            <a:pPr>
              <a:spcBef>
                <a:spcPct val="0"/>
              </a:spcBef>
              <a:buClrTx/>
              <a:buFontTx/>
              <a:buNone/>
            </a:pPr>
            <a:r>
              <a:rPr lang="en-US" sz="1600" dirty="0">
                <a:latin typeface="Verdana" pitchFamily="34" charset="0"/>
                <a:ea typeface="ＭＳ Ｐゴシック" pitchFamily="34" charset="-128"/>
              </a:rPr>
              <a:t>Unlimited Marital Deduction</a:t>
            </a:r>
          </a:p>
          <a:p>
            <a:pPr>
              <a:spcBef>
                <a:spcPct val="0"/>
              </a:spcBef>
              <a:buClrTx/>
              <a:buFontTx/>
              <a:buNone/>
            </a:pPr>
            <a:r>
              <a:rPr lang="en-US" sz="1600" dirty="0">
                <a:latin typeface="Verdana" pitchFamily="34" charset="0"/>
                <a:ea typeface="ＭＳ Ｐゴシック" pitchFamily="34" charset="-128"/>
              </a:rPr>
              <a:t>Joint Tenant with rights of survivorship</a:t>
            </a:r>
          </a:p>
          <a:p>
            <a:pPr>
              <a:spcBef>
                <a:spcPct val="0"/>
              </a:spcBef>
              <a:buClrTx/>
              <a:buFontTx/>
              <a:buNone/>
            </a:pPr>
            <a:r>
              <a:rPr lang="en-US" sz="1600" dirty="0">
                <a:latin typeface="Verdana" pitchFamily="34" charset="0"/>
                <a:ea typeface="ＭＳ Ｐゴシック" pitchFamily="34" charset="-128"/>
              </a:rPr>
              <a:t>avoids probate</a:t>
            </a:r>
          </a:p>
        </p:txBody>
      </p:sp>
      <p:sp>
        <p:nvSpPr>
          <p:cNvPr id="90123" name="Text Box 11"/>
          <p:cNvSpPr txBox="1">
            <a:spLocks noChangeArrowheads="1"/>
          </p:cNvSpPr>
          <p:nvPr/>
        </p:nvSpPr>
        <p:spPr bwMode="auto">
          <a:xfrm>
            <a:off x="5856288" y="3613150"/>
            <a:ext cx="2539478" cy="1015663"/>
          </a:xfrm>
          <a:prstGeom prst="rect">
            <a:avLst/>
          </a:prstGeom>
          <a:solidFill>
            <a:schemeClr val="accent1"/>
          </a:solidFill>
          <a:ln w="9525">
            <a:noFill/>
            <a:miter lim="800000"/>
            <a:headEnd/>
            <a:tailEnd/>
          </a:ln>
          <a:effectLst/>
        </p:spPr>
        <p:txBody>
          <a:bodyPr wrap="none">
            <a:spAutoFit/>
          </a:bodyPr>
          <a:lstStyle/>
          <a:p>
            <a:pPr>
              <a:spcBef>
                <a:spcPct val="0"/>
              </a:spcBef>
              <a:buClrTx/>
              <a:buFontTx/>
              <a:buNone/>
            </a:pPr>
            <a:r>
              <a:rPr lang="en-US" sz="2000" dirty="0">
                <a:solidFill>
                  <a:schemeClr val="bg1"/>
                </a:solidFill>
                <a:latin typeface="Verdana" pitchFamily="34" charset="0"/>
                <a:ea typeface="ＭＳ Ｐゴシック" pitchFamily="34" charset="-128"/>
              </a:rPr>
              <a:t>No Estate Tax</a:t>
            </a:r>
          </a:p>
          <a:p>
            <a:pPr>
              <a:spcBef>
                <a:spcPct val="0"/>
              </a:spcBef>
              <a:buClrTx/>
              <a:buFontTx/>
              <a:buNone/>
            </a:pPr>
            <a:r>
              <a:rPr lang="en-US" sz="2000" dirty="0">
                <a:solidFill>
                  <a:schemeClr val="bg1"/>
                </a:solidFill>
                <a:latin typeface="Verdana" pitchFamily="34" charset="0"/>
                <a:ea typeface="ＭＳ Ｐゴシック" pitchFamily="34" charset="-128"/>
              </a:rPr>
              <a:t>Under </a:t>
            </a:r>
            <a:r>
              <a:rPr lang="en-US" sz="2000" dirty="0" smtClean="0">
                <a:solidFill>
                  <a:schemeClr val="bg1"/>
                </a:solidFill>
                <a:latin typeface="Verdana" pitchFamily="34" charset="0"/>
                <a:ea typeface="ＭＳ Ｐゴシック" pitchFamily="34" charset="-128"/>
              </a:rPr>
              <a:t>$5,000,000</a:t>
            </a:r>
            <a:endParaRPr lang="en-US" sz="2000" dirty="0">
              <a:solidFill>
                <a:schemeClr val="bg1"/>
              </a:solidFill>
              <a:latin typeface="Verdana" pitchFamily="34" charset="0"/>
              <a:ea typeface="ＭＳ Ｐゴシック" pitchFamily="34" charset="-128"/>
            </a:endParaRPr>
          </a:p>
          <a:p>
            <a:pPr>
              <a:spcBef>
                <a:spcPct val="0"/>
              </a:spcBef>
              <a:buClrTx/>
              <a:buFontTx/>
              <a:buNone/>
            </a:pPr>
            <a:r>
              <a:rPr lang="en-US" sz="2000" dirty="0">
                <a:solidFill>
                  <a:schemeClr val="bg1"/>
                </a:solidFill>
                <a:latin typeface="Verdana" pitchFamily="34" charset="0"/>
                <a:ea typeface="ＭＳ Ｐゴシック" pitchFamily="34" charset="-128"/>
              </a:rPr>
              <a:t>(See Single)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Fiduciary Liability for Failure to elect DSUEA</a:t>
            </a:r>
            <a:endParaRPr lang="en-US" dirty="0"/>
          </a:p>
        </p:txBody>
      </p:sp>
      <p:sp>
        <p:nvSpPr>
          <p:cNvPr id="3" name="Content Placeholder 2"/>
          <p:cNvSpPr>
            <a:spLocks noGrp="1"/>
          </p:cNvSpPr>
          <p:nvPr>
            <p:ph idx="1"/>
          </p:nvPr>
        </p:nvSpPr>
        <p:spPr/>
        <p:txBody>
          <a:bodyPr/>
          <a:lstStyle/>
          <a:p>
            <a:r>
              <a:rPr lang="en-US" dirty="0" smtClean="0"/>
              <a:t>Unlike most tax elections, there appears to be very little downside to a fiduciary’s preservation of the DSUEA</a:t>
            </a:r>
          </a:p>
          <a:p>
            <a:r>
              <a:rPr lang="en-US" dirty="0" smtClean="0"/>
              <a:t>But, if a fiduciary fails to make an election to preserve the DSUEA, that fiduciary has created the potential for significant fiduciary liability</a:t>
            </a:r>
            <a:endParaRPr lang="en-US" dirty="0"/>
          </a:p>
        </p:txBody>
      </p:sp>
      <p:sp>
        <p:nvSpPr>
          <p:cNvPr id="4" name="Slide Number Placeholder 3"/>
          <p:cNvSpPr>
            <a:spLocks noGrp="1"/>
          </p:cNvSpPr>
          <p:nvPr>
            <p:ph type="sldNum" sz="quarter" idx="10"/>
          </p:nvPr>
        </p:nvSpPr>
        <p:spPr/>
        <p:txBody>
          <a:bodyPr/>
          <a:lstStyle/>
          <a:p>
            <a:pPr>
              <a:defRPr/>
            </a:pPr>
            <a:fld id="{E8FD4272-ABBC-426A-B3E7-A63637E8C7B9}"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Husband died in 2011 with a $4 million estate, $3 million of which would have been eligible for DSUEA portability. </a:t>
            </a:r>
          </a:p>
          <a:p>
            <a:r>
              <a:rPr lang="en-US" dirty="0" smtClean="0"/>
              <a:t>Surviving spouse has a $4 million estate of her own, but she does not want the executor to incur the expense of filing a 706. </a:t>
            </a:r>
          </a:p>
          <a:p>
            <a:r>
              <a:rPr lang="en-US" dirty="0" smtClean="0"/>
              <a:t>The executor follows the wife’s desires and does not file a 706. </a:t>
            </a:r>
          </a:p>
          <a:p>
            <a:r>
              <a:rPr lang="en-US" dirty="0" smtClean="0"/>
              <a:t>The DSUEA rules get extended permanently, and the wife dies in 2019 with an estate of $4 million with a $3.5 million tax free amount.</a:t>
            </a:r>
            <a:endParaRPr lang="en-US" dirty="0"/>
          </a:p>
        </p:txBody>
      </p:sp>
      <p:sp>
        <p:nvSpPr>
          <p:cNvPr id="4" name="Slide Number Placeholder 3"/>
          <p:cNvSpPr>
            <a:spLocks noGrp="1"/>
          </p:cNvSpPr>
          <p:nvPr>
            <p:ph type="sldNum" sz="quarter" idx="10"/>
          </p:nvPr>
        </p:nvSpPr>
        <p:spPr/>
        <p:txBody>
          <a:bodyPr/>
          <a:lstStyle/>
          <a:p>
            <a:pPr>
              <a:defRPr/>
            </a:pPr>
            <a:fld id="{E8FD4272-ABBC-426A-B3E7-A63637E8C7B9}"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(cont’d)</a:t>
            </a:r>
            <a:endParaRPr lang="en-US" dirty="0"/>
          </a:p>
        </p:txBody>
      </p:sp>
      <p:sp>
        <p:nvSpPr>
          <p:cNvPr id="3" name="Content Placeholder 2"/>
          <p:cNvSpPr>
            <a:spLocks noGrp="1"/>
          </p:cNvSpPr>
          <p:nvPr>
            <p:ph idx="1"/>
          </p:nvPr>
        </p:nvSpPr>
        <p:spPr/>
        <p:txBody>
          <a:bodyPr/>
          <a:lstStyle/>
          <a:p>
            <a:r>
              <a:rPr lang="en-US" dirty="0" smtClean="0"/>
              <a:t>Assuming Congress makes desired changes to the estate tax laws, the unified credit equivalent in 2019 will be $3.5 million with a top estate tax rate of 45%.  </a:t>
            </a:r>
          </a:p>
          <a:p>
            <a:r>
              <a:rPr lang="en-US" dirty="0" smtClean="0"/>
              <a:t>Because the executor failed to make the DSUEA election at the husband’s death, the wife’s estate now faces the possibility of paying several hundred thousand dollars in estate tax that could have been avoided completely through application of the husband’s DSUEA. </a:t>
            </a:r>
          </a:p>
          <a:p>
            <a:r>
              <a:rPr lang="en-US" dirty="0" smtClean="0"/>
              <a:t>The husband’s executor will certainly face criticism and potential liability for failing to preserve the DSUEA at the husband’s death.</a:t>
            </a:r>
            <a:endParaRPr lang="en-US" dirty="0"/>
          </a:p>
        </p:txBody>
      </p:sp>
      <p:sp>
        <p:nvSpPr>
          <p:cNvPr id="4" name="Slide Number Placeholder 3"/>
          <p:cNvSpPr>
            <a:spLocks noGrp="1"/>
          </p:cNvSpPr>
          <p:nvPr>
            <p:ph type="sldNum" sz="quarter" idx="10"/>
          </p:nvPr>
        </p:nvSpPr>
        <p:spPr/>
        <p:txBody>
          <a:bodyPr/>
          <a:lstStyle/>
          <a:p>
            <a:pPr>
              <a:defRPr/>
            </a:pPr>
            <a:fld id="{E8FD4272-ABBC-426A-B3E7-A63637E8C7B9}" type="slidenum">
              <a:rPr lang="en-US" smtClean="0"/>
              <a:pPr>
                <a:defRPr/>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2"/>
          <p:cNvSpPr>
            <a:spLocks noGrp="1"/>
          </p:cNvSpPr>
          <p:nvPr>
            <p:ph type="sldNum" sz="quarter" idx="10"/>
          </p:nvPr>
        </p:nvSpPr>
        <p:spPr/>
        <p:txBody>
          <a:bodyPr/>
          <a:lstStyle/>
          <a:p>
            <a:fld id="{F5D81989-DE0F-4C03-A9C5-CA1A4AFEDFC6}" type="slidenum">
              <a:rPr lang="en-US"/>
              <a:pPr/>
              <a:t>23</a:t>
            </a:fld>
            <a:endParaRPr lang="en-US"/>
          </a:p>
        </p:txBody>
      </p:sp>
      <p:sp>
        <p:nvSpPr>
          <p:cNvPr id="92162" name="Document"/>
          <p:cNvSpPr>
            <a:spLocks noEditPoints="1" noChangeArrowheads="1"/>
          </p:cNvSpPr>
          <p:nvPr/>
        </p:nvSpPr>
        <p:spPr bwMode="auto">
          <a:xfrm>
            <a:off x="152400" y="1600200"/>
            <a:ext cx="1371600" cy="1066800"/>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pPr>
              <a:spcBef>
                <a:spcPct val="0"/>
              </a:spcBef>
              <a:buClrTx/>
              <a:buFontTx/>
              <a:buNone/>
            </a:pPr>
            <a:r>
              <a:rPr lang="en-US" sz="1600">
                <a:latin typeface="Verdana" pitchFamily="34" charset="0"/>
                <a:ea typeface="ＭＳ Ｐゴシック" pitchFamily="34" charset="-128"/>
              </a:rPr>
              <a:t>Revocable</a:t>
            </a:r>
          </a:p>
          <a:p>
            <a:pPr>
              <a:spcBef>
                <a:spcPct val="0"/>
              </a:spcBef>
              <a:buClrTx/>
              <a:buFontTx/>
              <a:buNone/>
            </a:pPr>
            <a:r>
              <a:rPr lang="en-US" sz="1600">
                <a:latin typeface="Verdana" pitchFamily="34" charset="0"/>
                <a:ea typeface="ＭＳ Ｐゴシック" pitchFamily="34" charset="-128"/>
              </a:rPr>
              <a:t>Living </a:t>
            </a:r>
          </a:p>
          <a:p>
            <a:pPr>
              <a:spcBef>
                <a:spcPct val="0"/>
              </a:spcBef>
              <a:buClrTx/>
              <a:buFontTx/>
              <a:buNone/>
            </a:pPr>
            <a:r>
              <a:rPr lang="en-US" sz="1600">
                <a:latin typeface="Verdana" pitchFamily="34" charset="0"/>
                <a:ea typeface="ＭＳ Ｐゴシック" pitchFamily="34" charset="-128"/>
              </a:rPr>
              <a:t>Trust</a:t>
            </a:r>
          </a:p>
        </p:txBody>
      </p:sp>
      <p:sp>
        <p:nvSpPr>
          <p:cNvPr id="92163" name="Document"/>
          <p:cNvSpPr>
            <a:spLocks noEditPoints="1" noChangeArrowheads="1"/>
          </p:cNvSpPr>
          <p:nvPr/>
        </p:nvSpPr>
        <p:spPr bwMode="auto">
          <a:xfrm>
            <a:off x="762000" y="3886200"/>
            <a:ext cx="1143000" cy="1143000"/>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pPr>
              <a:spcBef>
                <a:spcPct val="0"/>
              </a:spcBef>
              <a:buClrTx/>
              <a:buFontTx/>
              <a:buNone/>
            </a:pPr>
            <a:r>
              <a:rPr lang="en-US" dirty="0">
                <a:latin typeface="Verdana" pitchFamily="34" charset="0"/>
                <a:ea typeface="ＭＳ Ｐゴシック" pitchFamily="34" charset="-128"/>
              </a:rPr>
              <a:t>Bypass Trust</a:t>
            </a:r>
          </a:p>
        </p:txBody>
      </p:sp>
      <p:sp>
        <p:nvSpPr>
          <p:cNvPr id="92164" name="Document"/>
          <p:cNvSpPr>
            <a:spLocks noEditPoints="1" noChangeArrowheads="1"/>
          </p:cNvSpPr>
          <p:nvPr/>
        </p:nvSpPr>
        <p:spPr bwMode="auto">
          <a:xfrm>
            <a:off x="6629400" y="2743200"/>
            <a:ext cx="1371600" cy="1066800"/>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pPr>
              <a:spcBef>
                <a:spcPct val="0"/>
              </a:spcBef>
              <a:buClrTx/>
              <a:buFontTx/>
              <a:buNone/>
            </a:pPr>
            <a:r>
              <a:rPr lang="en-US" sz="1600" dirty="0">
                <a:latin typeface="Verdana" pitchFamily="34" charset="0"/>
                <a:ea typeface="ＭＳ Ｐゴシック" pitchFamily="34" charset="-128"/>
              </a:rPr>
              <a:t>Revocable</a:t>
            </a:r>
          </a:p>
          <a:p>
            <a:pPr>
              <a:spcBef>
                <a:spcPct val="0"/>
              </a:spcBef>
              <a:buClrTx/>
              <a:buFontTx/>
              <a:buNone/>
            </a:pPr>
            <a:r>
              <a:rPr lang="en-US" sz="1600" dirty="0">
                <a:latin typeface="Verdana" pitchFamily="34" charset="0"/>
                <a:ea typeface="ＭＳ Ｐゴシック" pitchFamily="34" charset="-128"/>
              </a:rPr>
              <a:t>Living Trust</a:t>
            </a:r>
          </a:p>
        </p:txBody>
      </p:sp>
      <p:sp>
        <p:nvSpPr>
          <p:cNvPr id="92165" name="Rectangle 5"/>
          <p:cNvSpPr>
            <a:spLocks noGrp="1" noChangeArrowheads="1"/>
          </p:cNvSpPr>
          <p:nvPr>
            <p:ph type="title"/>
          </p:nvPr>
        </p:nvSpPr>
        <p:spPr>
          <a:xfrm>
            <a:off x="493713" y="666750"/>
            <a:ext cx="8156575" cy="323850"/>
          </a:xfrm>
        </p:spPr>
        <p:txBody>
          <a:bodyPr/>
          <a:lstStyle/>
          <a:p>
            <a:r>
              <a:rPr lang="en-US" altLang="en-US" dirty="0" smtClean="0"/>
              <a:t>Un-Married Couples – No portability-No Marital</a:t>
            </a:r>
            <a:endParaRPr lang="en-US" dirty="0"/>
          </a:p>
        </p:txBody>
      </p:sp>
      <p:sp>
        <p:nvSpPr>
          <p:cNvPr id="92168" name="AutoShape 8"/>
          <p:cNvSpPr>
            <a:spLocks noChangeArrowheads="1"/>
          </p:cNvSpPr>
          <p:nvPr/>
        </p:nvSpPr>
        <p:spPr bwMode="auto">
          <a:xfrm>
            <a:off x="7162800" y="3886200"/>
            <a:ext cx="304800" cy="1676400"/>
          </a:xfrm>
          <a:prstGeom prst="downArrow">
            <a:avLst>
              <a:gd name="adj1" fmla="val 50000"/>
              <a:gd name="adj2" fmla="val 72500"/>
            </a:avLst>
          </a:prstGeom>
          <a:solidFill>
            <a:schemeClr val="accent1"/>
          </a:solidFill>
          <a:ln w="9525">
            <a:solidFill>
              <a:schemeClr val="tx1"/>
            </a:solidFill>
            <a:miter lim="800000"/>
            <a:headEnd/>
            <a:tailEnd/>
          </a:ln>
          <a:effectLst/>
        </p:spPr>
        <p:txBody>
          <a:bodyPr wrap="none" anchor="ctr"/>
          <a:lstStyle/>
          <a:p>
            <a:endParaRPr lang="en-US" dirty="0"/>
          </a:p>
        </p:txBody>
      </p:sp>
      <p:sp>
        <p:nvSpPr>
          <p:cNvPr id="92169" name="WordArt 9"/>
          <p:cNvSpPr>
            <a:spLocks noChangeArrowheads="1" noChangeShapeType="1" noTextEdit="1"/>
          </p:cNvSpPr>
          <p:nvPr/>
        </p:nvSpPr>
        <p:spPr bwMode="auto">
          <a:xfrm>
            <a:off x="6019800" y="5600700"/>
            <a:ext cx="2305050" cy="419100"/>
          </a:xfrm>
          <a:prstGeom prst="rect">
            <a:avLst/>
          </a:prstGeom>
        </p:spPr>
        <p:txBody>
          <a:bodyPr wrap="none" fromWordArt="1">
            <a:prstTxWarp prst="textPlain">
              <a:avLst>
                <a:gd name="adj" fmla="val 50000"/>
              </a:avLst>
            </a:prstTxWarp>
          </a:bodyPr>
          <a:lstStyle/>
          <a:p>
            <a:pPr algn="ctr">
              <a:buNone/>
            </a:pPr>
            <a:r>
              <a:rPr lang="en-US" sz="3600" kern="10" dirty="0">
                <a:ln w="9525">
                  <a:solidFill>
                    <a:srgbClr val="000000"/>
                  </a:solidFill>
                  <a:miter lim="800000"/>
                  <a:headEnd/>
                  <a:tailEnd/>
                </a:ln>
                <a:solidFill>
                  <a:schemeClr val="accent1">
                    <a:lumMod val="40000"/>
                    <a:lumOff val="60000"/>
                  </a:schemeClr>
                </a:solidFill>
                <a:latin typeface="Arial Black"/>
              </a:rPr>
              <a:t>Beneficiaries</a:t>
            </a:r>
          </a:p>
        </p:txBody>
      </p:sp>
      <p:sp>
        <p:nvSpPr>
          <p:cNvPr id="92173" name="AutoShape 13"/>
          <p:cNvSpPr>
            <a:spLocks noChangeArrowheads="1"/>
          </p:cNvSpPr>
          <p:nvPr/>
        </p:nvSpPr>
        <p:spPr bwMode="auto">
          <a:xfrm>
            <a:off x="1219200" y="2743200"/>
            <a:ext cx="457200" cy="1143000"/>
          </a:xfrm>
          <a:prstGeom prst="downArrow">
            <a:avLst>
              <a:gd name="adj1" fmla="val 50000"/>
              <a:gd name="adj2" fmla="val 62500"/>
            </a:avLst>
          </a:prstGeom>
          <a:solidFill>
            <a:schemeClr val="accent1"/>
          </a:solidFill>
          <a:ln w="9525">
            <a:solidFill>
              <a:schemeClr val="tx1"/>
            </a:solidFill>
            <a:miter lim="800000"/>
            <a:headEnd/>
            <a:tailEnd/>
          </a:ln>
          <a:effectLst/>
        </p:spPr>
        <p:txBody>
          <a:bodyPr wrap="none" anchor="ctr"/>
          <a:lstStyle/>
          <a:p>
            <a:endParaRPr lang="en-US"/>
          </a:p>
        </p:txBody>
      </p:sp>
      <p:cxnSp>
        <p:nvCxnSpPr>
          <p:cNvPr id="25" name="Straight Arrow Connector 24"/>
          <p:cNvCxnSpPr>
            <a:endCxn id="31" idx="1"/>
          </p:cNvCxnSpPr>
          <p:nvPr/>
        </p:nvCxnSpPr>
        <p:spPr bwMode="auto">
          <a:xfrm>
            <a:off x="2057400" y="1219200"/>
            <a:ext cx="4801944" cy="76200"/>
          </a:xfrm>
          <a:prstGeom prst="straightConnector1">
            <a:avLst/>
          </a:prstGeom>
          <a:noFill/>
          <a:ln w="9525" cap="flat" cmpd="sng" algn="ctr">
            <a:solidFill>
              <a:srgbClr val="C00000"/>
            </a:solidFill>
            <a:prstDash val="solid"/>
            <a:miter lim="800000"/>
            <a:headEnd type="none" w="med" len="med"/>
            <a:tailEnd type="arrow"/>
          </a:ln>
          <a:effectLst/>
        </p:spPr>
      </p:cxnSp>
      <p:pic>
        <p:nvPicPr>
          <p:cNvPr id="24" name="Picture 7" descr="MCj01571950000[1]"/>
          <p:cNvPicPr>
            <a:picLocks noChangeAspect="1" noChangeArrowheads="1"/>
          </p:cNvPicPr>
          <p:nvPr/>
        </p:nvPicPr>
        <p:blipFill>
          <a:blip r:embed="rId3" cstate="print"/>
          <a:srcRect/>
          <a:stretch>
            <a:fillRect/>
          </a:stretch>
        </p:blipFill>
        <p:spPr bwMode="auto">
          <a:xfrm>
            <a:off x="1600200" y="990600"/>
            <a:ext cx="443346" cy="609600"/>
          </a:xfrm>
          <a:prstGeom prst="rect">
            <a:avLst/>
          </a:prstGeom>
          <a:noFill/>
        </p:spPr>
      </p:pic>
      <p:pic>
        <p:nvPicPr>
          <p:cNvPr id="26" name="Picture 6" descr="MCj01571970000[1]"/>
          <p:cNvPicPr>
            <a:picLocks noChangeAspect="1" noChangeArrowheads="1"/>
          </p:cNvPicPr>
          <p:nvPr/>
        </p:nvPicPr>
        <p:blipFill>
          <a:blip r:embed="rId4" cstate="print"/>
          <a:srcRect/>
          <a:stretch>
            <a:fillRect/>
          </a:stretch>
        </p:blipFill>
        <p:spPr bwMode="auto">
          <a:xfrm>
            <a:off x="1600200" y="2209800"/>
            <a:ext cx="455856" cy="609600"/>
          </a:xfrm>
          <a:prstGeom prst="rect">
            <a:avLst/>
          </a:prstGeom>
          <a:noFill/>
        </p:spPr>
      </p:pic>
      <p:pic>
        <p:nvPicPr>
          <p:cNvPr id="27" name="Picture 7" descr="MCj01571950000[1]"/>
          <p:cNvPicPr>
            <a:picLocks noChangeAspect="1" noChangeArrowheads="1"/>
          </p:cNvPicPr>
          <p:nvPr/>
        </p:nvPicPr>
        <p:blipFill>
          <a:blip r:embed="rId3" cstate="print"/>
          <a:srcRect/>
          <a:stretch>
            <a:fillRect/>
          </a:stretch>
        </p:blipFill>
        <p:spPr bwMode="auto">
          <a:xfrm>
            <a:off x="1600200" y="1600200"/>
            <a:ext cx="443345" cy="609600"/>
          </a:xfrm>
          <a:prstGeom prst="rect">
            <a:avLst/>
          </a:prstGeom>
          <a:noFill/>
        </p:spPr>
      </p:pic>
      <p:pic>
        <p:nvPicPr>
          <p:cNvPr id="29" name="Picture 6" descr="MCj01571970000[1]"/>
          <p:cNvPicPr>
            <a:picLocks noChangeAspect="1" noChangeArrowheads="1"/>
          </p:cNvPicPr>
          <p:nvPr/>
        </p:nvPicPr>
        <p:blipFill>
          <a:blip r:embed="rId4" cstate="print"/>
          <a:srcRect/>
          <a:stretch>
            <a:fillRect/>
          </a:stretch>
        </p:blipFill>
        <p:spPr bwMode="auto">
          <a:xfrm>
            <a:off x="6859344" y="2209800"/>
            <a:ext cx="455856" cy="609600"/>
          </a:xfrm>
          <a:prstGeom prst="rect">
            <a:avLst/>
          </a:prstGeom>
          <a:noFill/>
        </p:spPr>
      </p:pic>
      <p:pic>
        <p:nvPicPr>
          <p:cNvPr id="30" name="Picture 7" descr="MCj01571950000[1]"/>
          <p:cNvPicPr>
            <a:picLocks noChangeAspect="1" noChangeArrowheads="1"/>
          </p:cNvPicPr>
          <p:nvPr/>
        </p:nvPicPr>
        <p:blipFill>
          <a:blip r:embed="rId3" cstate="print"/>
          <a:srcRect/>
          <a:stretch>
            <a:fillRect/>
          </a:stretch>
        </p:blipFill>
        <p:spPr bwMode="auto">
          <a:xfrm>
            <a:off x="6859344" y="1600200"/>
            <a:ext cx="443345" cy="609600"/>
          </a:xfrm>
          <a:prstGeom prst="rect">
            <a:avLst/>
          </a:prstGeom>
          <a:noFill/>
        </p:spPr>
      </p:pic>
      <p:pic>
        <p:nvPicPr>
          <p:cNvPr id="31" name="Picture 6" descr="MCj01571970000[1]"/>
          <p:cNvPicPr>
            <a:picLocks noChangeAspect="1" noChangeArrowheads="1"/>
          </p:cNvPicPr>
          <p:nvPr/>
        </p:nvPicPr>
        <p:blipFill>
          <a:blip r:embed="rId4" cstate="print"/>
          <a:srcRect/>
          <a:stretch>
            <a:fillRect/>
          </a:stretch>
        </p:blipFill>
        <p:spPr bwMode="auto">
          <a:xfrm>
            <a:off x="6859344" y="990600"/>
            <a:ext cx="455856" cy="609600"/>
          </a:xfrm>
          <a:prstGeom prst="rect">
            <a:avLst/>
          </a:prstGeom>
          <a:noFill/>
        </p:spPr>
      </p:pic>
      <p:cxnSp>
        <p:nvCxnSpPr>
          <p:cNvPr id="33" name="Straight Arrow Connector 32"/>
          <p:cNvCxnSpPr/>
          <p:nvPr/>
        </p:nvCxnSpPr>
        <p:spPr bwMode="auto">
          <a:xfrm>
            <a:off x="2057400" y="1905000"/>
            <a:ext cx="4801944" cy="76200"/>
          </a:xfrm>
          <a:prstGeom prst="straightConnector1">
            <a:avLst/>
          </a:prstGeom>
          <a:noFill/>
          <a:ln w="9525" cap="flat" cmpd="sng" algn="ctr">
            <a:solidFill>
              <a:srgbClr val="C00000"/>
            </a:solidFill>
            <a:prstDash val="solid"/>
            <a:miter lim="800000"/>
            <a:headEnd type="none" w="med" len="med"/>
            <a:tailEnd type="arrow"/>
          </a:ln>
          <a:effectLst/>
        </p:spPr>
      </p:cxnSp>
      <p:cxnSp>
        <p:nvCxnSpPr>
          <p:cNvPr id="34" name="Straight Arrow Connector 33"/>
          <p:cNvCxnSpPr/>
          <p:nvPr/>
        </p:nvCxnSpPr>
        <p:spPr bwMode="auto">
          <a:xfrm>
            <a:off x="2057400" y="2514600"/>
            <a:ext cx="4801944" cy="76200"/>
          </a:xfrm>
          <a:prstGeom prst="straightConnector1">
            <a:avLst/>
          </a:prstGeom>
          <a:noFill/>
          <a:ln w="9525" cap="flat" cmpd="sng" algn="ctr">
            <a:solidFill>
              <a:srgbClr val="C00000"/>
            </a:solidFill>
            <a:prstDash val="solid"/>
            <a:miter lim="800000"/>
            <a:headEnd type="none" w="med" len="med"/>
            <a:tailEnd type="arrow"/>
          </a:ln>
          <a:effectLst/>
        </p:spPr>
      </p:cxnSp>
      <p:sp>
        <p:nvSpPr>
          <p:cNvPr id="35" name="WordArt 9"/>
          <p:cNvSpPr>
            <a:spLocks noChangeArrowheads="1" noChangeShapeType="1" noTextEdit="1"/>
          </p:cNvSpPr>
          <p:nvPr/>
        </p:nvSpPr>
        <p:spPr bwMode="auto">
          <a:xfrm>
            <a:off x="457200" y="5638800"/>
            <a:ext cx="2305050" cy="419100"/>
          </a:xfrm>
          <a:prstGeom prst="rect">
            <a:avLst/>
          </a:prstGeom>
        </p:spPr>
        <p:txBody>
          <a:bodyPr wrap="none" fromWordArt="1">
            <a:prstTxWarp prst="textPlain">
              <a:avLst>
                <a:gd name="adj" fmla="val 50000"/>
              </a:avLst>
            </a:prstTxWarp>
          </a:bodyPr>
          <a:lstStyle/>
          <a:p>
            <a:pPr algn="ctr">
              <a:buNone/>
            </a:pPr>
            <a:r>
              <a:rPr lang="en-US" sz="3600" kern="10" dirty="0">
                <a:ln w="9525">
                  <a:solidFill>
                    <a:srgbClr val="000000"/>
                  </a:solidFill>
                  <a:miter lim="800000"/>
                  <a:headEnd/>
                  <a:tailEnd/>
                </a:ln>
                <a:solidFill>
                  <a:schemeClr val="accent1">
                    <a:lumMod val="40000"/>
                    <a:lumOff val="60000"/>
                  </a:schemeClr>
                </a:solidFill>
                <a:latin typeface="Arial Black"/>
              </a:rPr>
              <a:t>Beneficiaries</a:t>
            </a:r>
          </a:p>
        </p:txBody>
      </p:sp>
      <p:sp>
        <p:nvSpPr>
          <p:cNvPr id="36" name="AutoShape 8"/>
          <p:cNvSpPr>
            <a:spLocks noChangeArrowheads="1"/>
          </p:cNvSpPr>
          <p:nvPr/>
        </p:nvSpPr>
        <p:spPr bwMode="auto">
          <a:xfrm>
            <a:off x="1066800" y="5105400"/>
            <a:ext cx="304800" cy="609600"/>
          </a:xfrm>
          <a:prstGeom prst="downArrow">
            <a:avLst>
              <a:gd name="adj1" fmla="val 50000"/>
              <a:gd name="adj2" fmla="val 72500"/>
            </a:avLst>
          </a:prstGeom>
          <a:solidFill>
            <a:schemeClr val="accent1"/>
          </a:solidFill>
          <a:ln w="9525">
            <a:solidFill>
              <a:schemeClr val="tx1"/>
            </a:solidFill>
            <a:miter lim="800000"/>
            <a:headEnd/>
            <a:tailEnd/>
          </a:ln>
          <a:effectLst/>
        </p:spPr>
        <p:txBody>
          <a:bodyPr wrap="none" anchor="ctr"/>
          <a:lstStyle/>
          <a:p>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dirty="0" smtClean="0"/>
              <a:t>Maximum Marital Deduction</a:t>
            </a:r>
            <a:endParaRPr lang="en-US" dirty="0"/>
          </a:p>
        </p:txBody>
      </p:sp>
      <p:sp>
        <p:nvSpPr>
          <p:cNvPr id="42001" name="Rectangle 17"/>
          <p:cNvSpPr>
            <a:spLocks noGrp="1" noChangeArrowheads="1"/>
          </p:cNvSpPr>
          <p:nvPr>
            <p:ph idx="1"/>
          </p:nvPr>
        </p:nvSpPr>
        <p:spPr/>
        <p:txBody>
          <a:bodyPr/>
          <a:lstStyle/>
          <a:p>
            <a:r>
              <a:rPr lang="en-US" altLang="en-US" dirty="0" smtClean="0"/>
              <a:t>U.S. citizens and residents may transfer up to $5,000,000 free of estate tax, cumulative of gifts</a:t>
            </a:r>
          </a:p>
          <a:p>
            <a:r>
              <a:rPr lang="en-US" altLang="en-US" dirty="0" smtClean="0"/>
              <a:t>Many married couples fail to take advantage of this exemption, using instead the unlimited marital deduction. </a:t>
            </a:r>
          </a:p>
          <a:p>
            <a:r>
              <a:rPr lang="en-US" altLang="en-US" dirty="0" smtClean="0"/>
              <a:t>If no estate tax return is filed, portability of the exemption is not permitted.</a:t>
            </a:r>
            <a:endParaRPr lang="en-US" dirty="0"/>
          </a:p>
        </p:txBody>
      </p:sp>
      <p:sp>
        <p:nvSpPr>
          <p:cNvPr id="16" name="Slide Number Placeholder 3"/>
          <p:cNvSpPr>
            <a:spLocks noGrp="1"/>
          </p:cNvSpPr>
          <p:nvPr>
            <p:ph type="sldNum" sz="quarter" idx="10"/>
          </p:nvPr>
        </p:nvSpPr>
        <p:spPr>
          <a:prstGeom prst="rect">
            <a:avLst/>
          </a:prstGeom>
        </p:spPr>
        <p:txBody>
          <a:bodyPr/>
          <a:lstStyle/>
          <a:p>
            <a:fld id="{D0EC09AD-1187-4CD7-946C-7678AF33D5D4}" type="slidenum">
              <a:rPr lang="en-US" smtClean="0"/>
              <a:pPr/>
              <a:t>3</a:t>
            </a:fld>
            <a:endParaRPr lang="en-US"/>
          </a:p>
        </p:txBody>
      </p:sp>
      <p:sp>
        <p:nvSpPr>
          <p:cNvPr id="41989" name="Rectangle 5"/>
          <p:cNvSpPr>
            <a:spLocks noChangeArrowheads="1"/>
          </p:cNvSpPr>
          <p:nvPr/>
        </p:nvSpPr>
        <p:spPr bwMode="auto">
          <a:xfrm>
            <a:off x="1808163" y="4268788"/>
            <a:ext cx="784225" cy="685800"/>
          </a:xfrm>
          <a:prstGeom prst="rect">
            <a:avLst/>
          </a:prstGeom>
          <a:solidFill>
            <a:schemeClr val="accent1"/>
          </a:solidFill>
          <a:ln w="9525">
            <a:solidFill>
              <a:schemeClr val="tx1"/>
            </a:solidFill>
            <a:miter lim="800000"/>
            <a:headEnd/>
            <a:tailEnd/>
          </a:ln>
          <a:effectLst/>
        </p:spPr>
        <p:txBody>
          <a:bodyPr wrap="none" anchor="ctr"/>
          <a:lstStyle/>
          <a:p>
            <a:pPr algn="ctr" eaLnBrk="0" hangingPunct="0">
              <a:spcBef>
                <a:spcPct val="0"/>
              </a:spcBef>
              <a:buClrTx/>
              <a:buFontTx/>
              <a:buNone/>
            </a:pPr>
            <a:r>
              <a:rPr lang="en-US" altLang="en-US" sz="4000" dirty="0" smtClean="0">
                <a:solidFill>
                  <a:schemeClr val="bg1"/>
                </a:solidFill>
                <a:latin typeface="Tahoma" pitchFamily="34" charset="0"/>
              </a:rPr>
              <a:t>S1</a:t>
            </a:r>
            <a:endParaRPr lang="en-US" altLang="en-US" sz="4000" dirty="0">
              <a:solidFill>
                <a:schemeClr val="bg1"/>
              </a:solidFill>
              <a:latin typeface="Tahoma" pitchFamily="34" charset="0"/>
            </a:endParaRPr>
          </a:p>
        </p:txBody>
      </p:sp>
      <p:sp>
        <p:nvSpPr>
          <p:cNvPr id="41990" name="Rectangle 6"/>
          <p:cNvSpPr>
            <a:spLocks noChangeArrowheads="1"/>
          </p:cNvSpPr>
          <p:nvPr/>
        </p:nvSpPr>
        <p:spPr bwMode="auto">
          <a:xfrm>
            <a:off x="4159250" y="4268788"/>
            <a:ext cx="782638" cy="685800"/>
          </a:xfrm>
          <a:prstGeom prst="rect">
            <a:avLst/>
          </a:prstGeom>
          <a:solidFill>
            <a:schemeClr val="accent1"/>
          </a:solidFill>
          <a:ln w="9525">
            <a:solidFill>
              <a:schemeClr val="tx1"/>
            </a:solidFill>
            <a:miter lim="800000"/>
            <a:headEnd/>
            <a:tailEnd/>
          </a:ln>
          <a:effectLst/>
        </p:spPr>
        <p:txBody>
          <a:bodyPr wrap="none" anchor="ctr"/>
          <a:lstStyle/>
          <a:p>
            <a:pPr algn="ctr" eaLnBrk="0" hangingPunct="0">
              <a:spcBef>
                <a:spcPct val="0"/>
              </a:spcBef>
              <a:buClrTx/>
              <a:buFontTx/>
              <a:buNone/>
            </a:pPr>
            <a:r>
              <a:rPr lang="en-US" altLang="en-US" sz="4000" dirty="0" smtClean="0">
                <a:solidFill>
                  <a:schemeClr val="bg1"/>
                </a:solidFill>
                <a:latin typeface="Tahoma" pitchFamily="34" charset="0"/>
              </a:rPr>
              <a:t>S2</a:t>
            </a:r>
            <a:endParaRPr lang="en-US" altLang="en-US" sz="4000" dirty="0">
              <a:solidFill>
                <a:schemeClr val="bg1"/>
              </a:solidFill>
              <a:latin typeface="Tahoma" pitchFamily="34" charset="0"/>
            </a:endParaRPr>
          </a:p>
        </p:txBody>
      </p:sp>
      <p:sp>
        <p:nvSpPr>
          <p:cNvPr id="41991" name="Text Box 7"/>
          <p:cNvSpPr txBox="1">
            <a:spLocks noChangeArrowheads="1"/>
          </p:cNvSpPr>
          <p:nvPr/>
        </p:nvSpPr>
        <p:spPr bwMode="auto">
          <a:xfrm>
            <a:off x="1573213" y="3802063"/>
            <a:ext cx="1717137" cy="461665"/>
          </a:xfrm>
          <a:prstGeom prst="rect">
            <a:avLst/>
          </a:prstGeom>
          <a:noFill/>
          <a:ln w="9525">
            <a:noFill/>
            <a:miter lim="800000"/>
            <a:headEnd/>
            <a:tailEnd/>
          </a:ln>
          <a:effectLst/>
        </p:spPr>
        <p:txBody>
          <a:bodyPr wrap="none">
            <a:spAutoFit/>
          </a:bodyPr>
          <a:lstStyle/>
          <a:p>
            <a:pPr eaLnBrk="0" hangingPunct="0">
              <a:spcBef>
                <a:spcPct val="0"/>
              </a:spcBef>
              <a:buClrTx/>
              <a:buFontTx/>
              <a:buNone/>
            </a:pPr>
            <a:r>
              <a:rPr lang="en-US" altLang="en-US" sz="2400" dirty="0" smtClean="0">
                <a:latin typeface="Tahoma" pitchFamily="34" charset="0"/>
              </a:rPr>
              <a:t>$5,000,000</a:t>
            </a:r>
            <a:endParaRPr lang="en-US" altLang="en-US" sz="2000" dirty="0">
              <a:latin typeface="Tahoma" pitchFamily="34" charset="0"/>
            </a:endParaRPr>
          </a:p>
        </p:txBody>
      </p:sp>
      <p:sp>
        <p:nvSpPr>
          <p:cNvPr id="41992" name="Text Box 8"/>
          <p:cNvSpPr txBox="1">
            <a:spLocks noChangeArrowheads="1"/>
          </p:cNvSpPr>
          <p:nvPr/>
        </p:nvSpPr>
        <p:spPr bwMode="auto">
          <a:xfrm>
            <a:off x="3919538" y="3802063"/>
            <a:ext cx="1717137" cy="461665"/>
          </a:xfrm>
          <a:prstGeom prst="rect">
            <a:avLst/>
          </a:prstGeom>
          <a:noFill/>
          <a:ln w="9525">
            <a:noFill/>
            <a:miter lim="800000"/>
            <a:headEnd/>
            <a:tailEnd/>
          </a:ln>
          <a:effectLst/>
        </p:spPr>
        <p:txBody>
          <a:bodyPr wrap="none">
            <a:spAutoFit/>
          </a:bodyPr>
          <a:lstStyle/>
          <a:p>
            <a:pPr eaLnBrk="0" hangingPunct="0">
              <a:spcBef>
                <a:spcPct val="0"/>
              </a:spcBef>
              <a:buClrTx/>
              <a:buFontTx/>
              <a:buNone/>
            </a:pPr>
            <a:r>
              <a:rPr lang="en-US" altLang="en-US" sz="2400" dirty="0" smtClean="0">
                <a:latin typeface="Tahoma" pitchFamily="34" charset="0"/>
              </a:rPr>
              <a:t>$5,000,000</a:t>
            </a:r>
            <a:endParaRPr lang="en-US" altLang="en-US" sz="2400" dirty="0">
              <a:latin typeface="Tahoma" pitchFamily="34" charset="0"/>
            </a:endParaRPr>
          </a:p>
        </p:txBody>
      </p:sp>
      <p:sp>
        <p:nvSpPr>
          <p:cNvPr id="41993" name="Line 9"/>
          <p:cNvSpPr>
            <a:spLocks noChangeShapeType="1"/>
          </p:cNvSpPr>
          <p:nvPr/>
        </p:nvSpPr>
        <p:spPr bwMode="auto">
          <a:xfrm>
            <a:off x="2670175" y="4573588"/>
            <a:ext cx="1409700" cy="0"/>
          </a:xfrm>
          <a:prstGeom prst="line">
            <a:avLst/>
          </a:prstGeom>
          <a:noFill/>
          <a:ln w="38100">
            <a:solidFill>
              <a:schemeClr val="tx1"/>
            </a:solidFill>
            <a:round/>
            <a:headEnd/>
            <a:tailEnd type="triangle" w="med" len="med"/>
          </a:ln>
          <a:effectLst/>
        </p:spPr>
        <p:txBody>
          <a:bodyPr wrap="none" anchor="ctr"/>
          <a:lstStyle/>
          <a:p>
            <a:endParaRPr lang="en-US"/>
          </a:p>
        </p:txBody>
      </p:sp>
      <p:sp>
        <p:nvSpPr>
          <p:cNvPr id="41994" name="Text Box 10"/>
          <p:cNvSpPr txBox="1">
            <a:spLocks noChangeArrowheads="1"/>
          </p:cNvSpPr>
          <p:nvPr/>
        </p:nvSpPr>
        <p:spPr bwMode="auto">
          <a:xfrm>
            <a:off x="2336800" y="5026025"/>
            <a:ext cx="4149725" cy="822325"/>
          </a:xfrm>
          <a:prstGeom prst="rect">
            <a:avLst/>
          </a:prstGeom>
          <a:noFill/>
          <a:ln w="9525">
            <a:noFill/>
            <a:miter lim="800000"/>
            <a:headEnd/>
            <a:tailEnd/>
          </a:ln>
          <a:effectLst/>
        </p:spPr>
        <p:txBody>
          <a:bodyPr wrap="none">
            <a:spAutoFit/>
          </a:bodyPr>
          <a:lstStyle/>
          <a:p>
            <a:pPr algn="ctr" eaLnBrk="0" hangingPunct="0">
              <a:spcBef>
                <a:spcPct val="0"/>
              </a:spcBef>
              <a:buClrTx/>
              <a:buFontTx/>
              <a:buNone/>
            </a:pPr>
            <a:r>
              <a:rPr lang="en-US" altLang="en-US" sz="2400">
                <a:latin typeface="Tahoma" pitchFamily="34" charset="0"/>
              </a:rPr>
              <a:t>Transfer all assets to survivor</a:t>
            </a:r>
          </a:p>
          <a:p>
            <a:pPr algn="ctr" eaLnBrk="0" hangingPunct="0">
              <a:spcBef>
                <a:spcPct val="0"/>
              </a:spcBef>
              <a:buClrTx/>
              <a:buFontTx/>
              <a:buNone/>
            </a:pPr>
            <a:r>
              <a:rPr lang="en-US" altLang="en-US" sz="2400">
                <a:latin typeface="Tahoma" pitchFamily="34" charset="0"/>
              </a:rPr>
              <a:t>at first spouse’s death</a:t>
            </a:r>
          </a:p>
        </p:txBody>
      </p:sp>
      <p:sp>
        <p:nvSpPr>
          <p:cNvPr id="41995" name="Rectangle 11"/>
          <p:cNvSpPr>
            <a:spLocks noChangeArrowheads="1"/>
          </p:cNvSpPr>
          <p:nvPr/>
        </p:nvSpPr>
        <p:spPr bwMode="auto">
          <a:xfrm>
            <a:off x="6111875" y="4268788"/>
            <a:ext cx="1489075" cy="685800"/>
          </a:xfrm>
          <a:prstGeom prst="rect">
            <a:avLst/>
          </a:prstGeom>
          <a:solidFill>
            <a:schemeClr val="accent1"/>
          </a:solidFill>
          <a:ln w="9525">
            <a:solidFill>
              <a:schemeClr val="tx1"/>
            </a:solidFill>
            <a:miter lim="800000"/>
            <a:headEnd/>
            <a:tailEnd/>
          </a:ln>
          <a:effectLst/>
        </p:spPr>
        <p:txBody>
          <a:bodyPr wrap="none" anchor="ctr"/>
          <a:lstStyle/>
          <a:p>
            <a:pPr algn="ctr" eaLnBrk="0" hangingPunct="0">
              <a:spcBef>
                <a:spcPct val="0"/>
              </a:spcBef>
              <a:buClrTx/>
              <a:buFontTx/>
              <a:buNone/>
            </a:pPr>
            <a:r>
              <a:rPr lang="en-US" altLang="en-US" sz="3200" dirty="0" smtClean="0">
                <a:solidFill>
                  <a:schemeClr val="bg1"/>
                </a:solidFill>
                <a:latin typeface="Tahoma" pitchFamily="34" charset="0"/>
              </a:rPr>
              <a:t>S2</a:t>
            </a:r>
            <a:endParaRPr lang="en-US" altLang="en-US" sz="3200" dirty="0">
              <a:solidFill>
                <a:schemeClr val="bg1"/>
              </a:solidFill>
              <a:latin typeface="Tahoma" pitchFamily="34" charset="0"/>
            </a:endParaRPr>
          </a:p>
        </p:txBody>
      </p:sp>
      <p:sp>
        <p:nvSpPr>
          <p:cNvPr id="41996" name="Text Box 12"/>
          <p:cNvSpPr txBox="1">
            <a:spLocks noChangeArrowheads="1"/>
          </p:cNvSpPr>
          <p:nvPr/>
        </p:nvSpPr>
        <p:spPr bwMode="auto">
          <a:xfrm>
            <a:off x="5867400" y="3806825"/>
            <a:ext cx="1885453" cy="461665"/>
          </a:xfrm>
          <a:prstGeom prst="rect">
            <a:avLst/>
          </a:prstGeom>
          <a:noFill/>
          <a:ln w="9525">
            <a:noFill/>
            <a:miter lim="800000"/>
            <a:headEnd/>
            <a:tailEnd/>
          </a:ln>
          <a:effectLst/>
        </p:spPr>
        <p:txBody>
          <a:bodyPr wrap="none">
            <a:spAutoFit/>
          </a:bodyPr>
          <a:lstStyle/>
          <a:p>
            <a:pPr eaLnBrk="0" hangingPunct="0">
              <a:spcBef>
                <a:spcPct val="0"/>
              </a:spcBef>
              <a:buClrTx/>
              <a:buFontTx/>
              <a:buNone/>
            </a:pPr>
            <a:r>
              <a:rPr lang="en-US" altLang="en-US" sz="2400" dirty="0" smtClean="0">
                <a:latin typeface="Tahoma" pitchFamily="34" charset="0"/>
              </a:rPr>
              <a:t>$10,000,000</a:t>
            </a:r>
            <a:endParaRPr lang="en-US" altLang="en-US" sz="2400" dirty="0">
              <a:latin typeface="Tahoma" pitchFamily="34" charset="0"/>
            </a:endParaRPr>
          </a:p>
        </p:txBody>
      </p:sp>
      <p:sp>
        <p:nvSpPr>
          <p:cNvPr id="41997" name="Text Box 13"/>
          <p:cNvSpPr txBox="1">
            <a:spLocks noChangeArrowheads="1"/>
          </p:cNvSpPr>
          <p:nvPr/>
        </p:nvSpPr>
        <p:spPr bwMode="auto">
          <a:xfrm>
            <a:off x="5329238" y="4344988"/>
            <a:ext cx="627062" cy="641350"/>
          </a:xfrm>
          <a:prstGeom prst="rect">
            <a:avLst/>
          </a:prstGeom>
          <a:noFill/>
          <a:ln w="12700" cap="sq">
            <a:noFill/>
            <a:miter lim="800000"/>
            <a:headEnd type="none" w="sm" len="sm"/>
            <a:tailEnd type="none" w="sm" len="sm"/>
          </a:ln>
          <a:effectLst/>
        </p:spPr>
        <p:txBody>
          <a:bodyPr>
            <a:spAutoFit/>
          </a:bodyPr>
          <a:lstStyle/>
          <a:p>
            <a:pPr eaLnBrk="0" hangingPunct="0">
              <a:spcBef>
                <a:spcPct val="50000"/>
              </a:spcBef>
              <a:buClrTx/>
              <a:buFontTx/>
              <a:buNone/>
            </a:pPr>
            <a:r>
              <a:rPr lang="en-US" sz="3600" b="1">
                <a:latin typeface="Tahoma" pitchFamily="34" charset="0"/>
              </a:rPr>
              <a:t>=</a:t>
            </a:r>
          </a:p>
        </p:txBody>
      </p:sp>
      <p:sp>
        <p:nvSpPr>
          <p:cNvPr id="41998" name="Line 14"/>
          <p:cNvSpPr>
            <a:spLocks noChangeShapeType="1"/>
          </p:cNvSpPr>
          <p:nvPr/>
        </p:nvSpPr>
        <p:spPr bwMode="auto">
          <a:xfrm>
            <a:off x="1808163" y="4268788"/>
            <a:ext cx="784225" cy="685800"/>
          </a:xfrm>
          <a:prstGeom prst="line">
            <a:avLst/>
          </a:prstGeom>
          <a:noFill/>
          <a:ln w="12700">
            <a:solidFill>
              <a:schemeClr val="tx1"/>
            </a:solidFill>
            <a:prstDash val="dash"/>
            <a:round/>
            <a:headEnd type="none" w="sm" len="sm"/>
            <a:tailEnd type="none" w="sm" len="sm"/>
          </a:ln>
          <a:effectLst/>
        </p:spPr>
        <p:txBody>
          <a:bodyPr wrap="none" anchor="ctr"/>
          <a:lstStyle/>
          <a:p>
            <a:endParaRPr lang="en-US"/>
          </a:p>
        </p:txBody>
      </p:sp>
      <p:sp>
        <p:nvSpPr>
          <p:cNvPr id="41999" name="Line 15"/>
          <p:cNvSpPr>
            <a:spLocks noChangeShapeType="1"/>
          </p:cNvSpPr>
          <p:nvPr/>
        </p:nvSpPr>
        <p:spPr bwMode="auto">
          <a:xfrm flipV="1">
            <a:off x="1808163" y="4268788"/>
            <a:ext cx="784225" cy="685800"/>
          </a:xfrm>
          <a:prstGeom prst="line">
            <a:avLst/>
          </a:prstGeom>
          <a:noFill/>
          <a:ln w="12700">
            <a:solidFill>
              <a:schemeClr val="tx1"/>
            </a:solidFill>
            <a:prstDash val="dash"/>
            <a:round/>
            <a:headEnd type="none" w="sm" len="sm"/>
            <a:tailEnd type="none" w="sm" len="sm"/>
          </a:ln>
          <a:effectLst/>
        </p:spPr>
        <p:txBody>
          <a:bodyPr wrap="none" anchor="ctr"/>
          <a:lstStyle/>
          <a:p>
            <a:endParaRPr lang="en-US"/>
          </a:p>
        </p:txBody>
      </p:sp>
      <p:sp>
        <p:nvSpPr>
          <p:cNvPr id="42002" name="AutoShape 18"/>
          <p:cNvSpPr>
            <a:spLocks noChangeArrowheads="1"/>
          </p:cNvSpPr>
          <p:nvPr/>
        </p:nvSpPr>
        <p:spPr bwMode="auto">
          <a:xfrm>
            <a:off x="1676400" y="4191000"/>
            <a:ext cx="990600" cy="9906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3300"/>
          </a:solidFill>
          <a:ln w="9525">
            <a:noFill/>
            <a:miter lim="800000"/>
            <a:headEnd/>
            <a:tailEnd/>
          </a:ln>
          <a:effectLst/>
        </p:spPr>
        <p:txBody>
          <a:bodyPr wrap="none" anchor="ct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mtClean="0"/>
              <a:t>The Result WITHOUT Portability</a:t>
            </a:r>
            <a:endParaRPr lang="en-US" dirty="0"/>
          </a:p>
        </p:txBody>
      </p:sp>
      <p:sp>
        <p:nvSpPr>
          <p:cNvPr id="43029" name="Rectangle 21"/>
          <p:cNvSpPr>
            <a:spLocks noGrp="1" noChangeArrowheads="1"/>
          </p:cNvSpPr>
          <p:nvPr>
            <p:ph idx="1"/>
          </p:nvPr>
        </p:nvSpPr>
        <p:spPr/>
        <p:txBody>
          <a:bodyPr/>
          <a:lstStyle/>
          <a:p>
            <a:r>
              <a:rPr lang="en-US" altLang="en-US" dirty="0" smtClean="0"/>
              <a:t>At first death there is no tax liability</a:t>
            </a:r>
          </a:p>
          <a:p>
            <a:r>
              <a:rPr lang="en-US" altLang="en-US" dirty="0" smtClean="0"/>
              <a:t>However, at second death a federal estate tax of $1,750,000 (in 2011) would be due on a taxable estate of $10,000,000 </a:t>
            </a:r>
            <a:r>
              <a:rPr lang="en-US" altLang="en-US" i="1" dirty="0" smtClean="0"/>
              <a:t>if no estate tax return was filed at the first death to establish portability of the exemption</a:t>
            </a:r>
            <a:endParaRPr lang="en-US" i="1" dirty="0"/>
          </a:p>
        </p:txBody>
      </p:sp>
      <p:sp>
        <p:nvSpPr>
          <p:cNvPr id="21" name="Slide Number Placeholder 3"/>
          <p:cNvSpPr>
            <a:spLocks noGrp="1"/>
          </p:cNvSpPr>
          <p:nvPr>
            <p:ph type="sldNum" sz="quarter" idx="10"/>
          </p:nvPr>
        </p:nvSpPr>
        <p:spPr>
          <a:prstGeom prst="rect">
            <a:avLst/>
          </a:prstGeom>
        </p:spPr>
        <p:txBody>
          <a:bodyPr/>
          <a:lstStyle/>
          <a:p>
            <a:fld id="{E80F4E9D-A940-45A6-943A-1C7F3972F1D1}" type="slidenum">
              <a:rPr lang="en-US" smtClean="0"/>
              <a:pPr/>
              <a:t>4</a:t>
            </a:fld>
            <a:endParaRPr lang="en-US"/>
          </a:p>
        </p:txBody>
      </p:sp>
      <p:sp>
        <p:nvSpPr>
          <p:cNvPr id="43033" name="Rectangle 25"/>
          <p:cNvSpPr>
            <a:spLocks noChangeArrowheads="1"/>
          </p:cNvSpPr>
          <p:nvPr/>
        </p:nvSpPr>
        <p:spPr bwMode="auto">
          <a:xfrm>
            <a:off x="5715000" y="3810000"/>
            <a:ext cx="2133600" cy="1066800"/>
          </a:xfrm>
          <a:prstGeom prst="rect">
            <a:avLst/>
          </a:prstGeom>
          <a:solidFill>
            <a:schemeClr val="accent1"/>
          </a:solidFill>
          <a:ln w="9525">
            <a:noFill/>
            <a:miter lim="800000"/>
            <a:headEnd/>
            <a:tailEnd/>
          </a:ln>
          <a:effectLst/>
        </p:spPr>
        <p:txBody>
          <a:bodyPr wrap="none" anchor="ctr"/>
          <a:lstStyle/>
          <a:p>
            <a:pPr algn="ctr"/>
            <a:endParaRPr lang="en-US" sz="2800">
              <a:solidFill>
                <a:schemeClr val="accent1"/>
              </a:solidFill>
            </a:endParaRPr>
          </a:p>
        </p:txBody>
      </p:sp>
      <p:sp>
        <p:nvSpPr>
          <p:cNvPr id="43013" name="Rectangle 5"/>
          <p:cNvSpPr>
            <a:spLocks noChangeArrowheads="1"/>
          </p:cNvSpPr>
          <p:nvPr/>
        </p:nvSpPr>
        <p:spPr bwMode="auto">
          <a:xfrm>
            <a:off x="1606550" y="3963988"/>
            <a:ext cx="784225" cy="685800"/>
          </a:xfrm>
          <a:prstGeom prst="rect">
            <a:avLst/>
          </a:prstGeom>
          <a:solidFill>
            <a:schemeClr val="accent1"/>
          </a:solidFill>
          <a:ln w="9525">
            <a:solidFill>
              <a:schemeClr val="tx1"/>
            </a:solidFill>
            <a:miter lim="800000"/>
            <a:headEnd/>
            <a:tailEnd/>
          </a:ln>
          <a:effectLst/>
        </p:spPr>
        <p:txBody>
          <a:bodyPr wrap="none" anchor="ctr"/>
          <a:lstStyle/>
          <a:p>
            <a:pPr algn="ctr" eaLnBrk="0" hangingPunct="0">
              <a:spcBef>
                <a:spcPct val="0"/>
              </a:spcBef>
              <a:buClrTx/>
              <a:buFontTx/>
              <a:buNone/>
            </a:pPr>
            <a:r>
              <a:rPr lang="en-US" altLang="en-US" sz="4000" dirty="0" smtClean="0">
                <a:solidFill>
                  <a:schemeClr val="bg1"/>
                </a:solidFill>
                <a:latin typeface="Tahoma" pitchFamily="34" charset="0"/>
              </a:rPr>
              <a:t>S1</a:t>
            </a:r>
            <a:endParaRPr lang="en-US" altLang="en-US" sz="4000" dirty="0">
              <a:solidFill>
                <a:schemeClr val="bg1"/>
              </a:solidFill>
              <a:latin typeface="Tahoma" pitchFamily="34" charset="0"/>
            </a:endParaRPr>
          </a:p>
        </p:txBody>
      </p:sp>
      <p:sp>
        <p:nvSpPr>
          <p:cNvPr id="43014" name="Rectangle 6"/>
          <p:cNvSpPr>
            <a:spLocks noChangeArrowheads="1"/>
          </p:cNvSpPr>
          <p:nvPr/>
        </p:nvSpPr>
        <p:spPr bwMode="auto">
          <a:xfrm>
            <a:off x="3957638" y="3963988"/>
            <a:ext cx="782637" cy="685800"/>
          </a:xfrm>
          <a:prstGeom prst="rect">
            <a:avLst/>
          </a:prstGeom>
          <a:solidFill>
            <a:schemeClr val="accent1"/>
          </a:solidFill>
          <a:ln w="9525">
            <a:solidFill>
              <a:schemeClr val="tx1"/>
            </a:solidFill>
            <a:miter lim="800000"/>
            <a:headEnd/>
            <a:tailEnd/>
          </a:ln>
          <a:effectLst/>
        </p:spPr>
        <p:txBody>
          <a:bodyPr wrap="none" anchor="ctr"/>
          <a:lstStyle/>
          <a:p>
            <a:pPr algn="ctr" eaLnBrk="0" hangingPunct="0">
              <a:spcBef>
                <a:spcPct val="0"/>
              </a:spcBef>
              <a:buClrTx/>
              <a:buFontTx/>
              <a:buNone/>
            </a:pPr>
            <a:r>
              <a:rPr lang="en-US" altLang="en-US" sz="4000" dirty="0" smtClean="0">
                <a:solidFill>
                  <a:schemeClr val="bg1"/>
                </a:solidFill>
                <a:latin typeface="Tahoma" pitchFamily="34" charset="0"/>
              </a:rPr>
              <a:t>S2</a:t>
            </a:r>
            <a:endParaRPr lang="en-US" altLang="en-US" sz="4000" dirty="0">
              <a:solidFill>
                <a:schemeClr val="bg1"/>
              </a:solidFill>
              <a:latin typeface="Tahoma" pitchFamily="34" charset="0"/>
            </a:endParaRPr>
          </a:p>
        </p:txBody>
      </p:sp>
      <p:sp>
        <p:nvSpPr>
          <p:cNvPr id="43015" name="Text Box 7"/>
          <p:cNvSpPr txBox="1">
            <a:spLocks noChangeArrowheads="1"/>
          </p:cNvSpPr>
          <p:nvPr/>
        </p:nvSpPr>
        <p:spPr bwMode="auto">
          <a:xfrm>
            <a:off x="1371600" y="3352800"/>
            <a:ext cx="1717137" cy="461665"/>
          </a:xfrm>
          <a:prstGeom prst="rect">
            <a:avLst/>
          </a:prstGeom>
          <a:noFill/>
          <a:ln w="9525">
            <a:noFill/>
            <a:miter lim="800000"/>
            <a:headEnd/>
            <a:tailEnd/>
          </a:ln>
          <a:effectLst/>
        </p:spPr>
        <p:txBody>
          <a:bodyPr wrap="none">
            <a:spAutoFit/>
          </a:bodyPr>
          <a:lstStyle/>
          <a:p>
            <a:pPr eaLnBrk="0" hangingPunct="0">
              <a:spcBef>
                <a:spcPct val="0"/>
              </a:spcBef>
              <a:buClrTx/>
              <a:buFontTx/>
              <a:buNone/>
            </a:pPr>
            <a:r>
              <a:rPr lang="en-US" altLang="en-US" sz="2400" dirty="0" smtClean="0">
                <a:latin typeface="Tahoma" pitchFamily="34" charset="0"/>
              </a:rPr>
              <a:t>$5,000,000</a:t>
            </a:r>
            <a:endParaRPr lang="en-US" altLang="en-US" sz="2000" dirty="0">
              <a:latin typeface="Tahoma" pitchFamily="34" charset="0"/>
            </a:endParaRPr>
          </a:p>
        </p:txBody>
      </p:sp>
      <p:sp>
        <p:nvSpPr>
          <p:cNvPr id="43016" name="Text Box 8"/>
          <p:cNvSpPr txBox="1">
            <a:spLocks noChangeArrowheads="1"/>
          </p:cNvSpPr>
          <p:nvPr/>
        </p:nvSpPr>
        <p:spPr bwMode="auto">
          <a:xfrm>
            <a:off x="3722688" y="3352800"/>
            <a:ext cx="1717137" cy="461665"/>
          </a:xfrm>
          <a:prstGeom prst="rect">
            <a:avLst/>
          </a:prstGeom>
          <a:noFill/>
          <a:ln w="9525">
            <a:noFill/>
            <a:miter lim="800000"/>
            <a:headEnd/>
            <a:tailEnd/>
          </a:ln>
          <a:effectLst/>
        </p:spPr>
        <p:txBody>
          <a:bodyPr wrap="none">
            <a:spAutoFit/>
          </a:bodyPr>
          <a:lstStyle/>
          <a:p>
            <a:pPr eaLnBrk="0" hangingPunct="0">
              <a:spcBef>
                <a:spcPct val="0"/>
              </a:spcBef>
              <a:buClrTx/>
              <a:buFontTx/>
              <a:buNone/>
            </a:pPr>
            <a:r>
              <a:rPr lang="en-US" altLang="en-US" sz="2400" dirty="0" smtClean="0">
                <a:latin typeface="Tahoma" pitchFamily="34" charset="0"/>
              </a:rPr>
              <a:t>$5,000,000</a:t>
            </a:r>
            <a:endParaRPr lang="en-US" altLang="en-US" sz="2400" dirty="0">
              <a:latin typeface="Tahoma" pitchFamily="34" charset="0"/>
            </a:endParaRPr>
          </a:p>
        </p:txBody>
      </p:sp>
      <p:sp>
        <p:nvSpPr>
          <p:cNvPr id="43017" name="Line 9"/>
          <p:cNvSpPr>
            <a:spLocks noChangeShapeType="1"/>
          </p:cNvSpPr>
          <p:nvPr/>
        </p:nvSpPr>
        <p:spPr bwMode="auto">
          <a:xfrm>
            <a:off x="2468563" y="4268788"/>
            <a:ext cx="1409700" cy="0"/>
          </a:xfrm>
          <a:prstGeom prst="line">
            <a:avLst/>
          </a:prstGeom>
          <a:noFill/>
          <a:ln w="38100">
            <a:solidFill>
              <a:schemeClr val="tx1"/>
            </a:solidFill>
            <a:round/>
            <a:headEnd/>
            <a:tailEnd type="triangle" w="med" len="med"/>
          </a:ln>
          <a:effectLst/>
        </p:spPr>
        <p:txBody>
          <a:bodyPr wrap="none" anchor="ctr"/>
          <a:lstStyle/>
          <a:p>
            <a:endParaRPr lang="en-US"/>
          </a:p>
        </p:txBody>
      </p:sp>
      <p:sp>
        <p:nvSpPr>
          <p:cNvPr id="43018" name="Text Box 10"/>
          <p:cNvSpPr txBox="1">
            <a:spLocks noChangeArrowheads="1"/>
          </p:cNvSpPr>
          <p:nvPr/>
        </p:nvSpPr>
        <p:spPr bwMode="auto">
          <a:xfrm>
            <a:off x="862689" y="5249863"/>
            <a:ext cx="5808898" cy="461665"/>
          </a:xfrm>
          <a:prstGeom prst="rect">
            <a:avLst/>
          </a:prstGeom>
          <a:noFill/>
          <a:ln w="9525">
            <a:noFill/>
            <a:miter lim="800000"/>
            <a:headEnd/>
            <a:tailEnd/>
          </a:ln>
          <a:effectLst/>
        </p:spPr>
        <p:txBody>
          <a:bodyPr wrap="none">
            <a:spAutoFit/>
          </a:bodyPr>
          <a:lstStyle/>
          <a:p>
            <a:pPr algn="ctr" eaLnBrk="0" hangingPunct="0">
              <a:spcBef>
                <a:spcPct val="0"/>
              </a:spcBef>
              <a:buClrTx/>
              <a:buFontTx/>
              <a:buNone/>
            </a:pPr>
            <a:r>
              <a:rPr lang="en-US" altLang="en-US" sz="2400" dirty="0">
                <a:latin typeface="Tahoma" pitchFamily="34" charset="0"/>
              </a:rPr>
              <a:t>Tax of $</a:t>
            </a:r>
            <a:r>
              <a:rPr lang="en-US" altLang="en-US" sz="2400" dirty="0" smtClean="0">
                <a:latin typeface="Tahoma" pitchFamily="34" charset="0"/>
              </a:rPr>
              <a:t>1,750,000 </a:t>
            </a:r>
            <a:r>
              <a:rPr lang="en-US" altLang="en-US" sz="2400" dirty="0">
                <a:latin typeface="Tahoma" pitchFamily="34" charset="0"/>
              </a:rPr>
              <a:t>upon survivor’s death</a:t>
            </a:r>
          </a:p>
        </p:txBody>
      </p:sp>
      <p:sp>
        <p:nvSpPr>
          <p:cNvPr id="43019" name="Rectangle 11"/>
          <p:cNvSpPr>
            <a:spLocks noChangeArrowheads="1"/>
          </p:cNvSpPr>
          <p:nvPr/>
        </p:nvSpPr>
        <p:spPr bwMode="auto">
          <a:xfrm>
            <a:off x="5915025" y="3963988"/>
            <a:ext cx="1704975" cy="685800"/>
          </a:xfrm>
          <a:prstGeom prst="rect">
            <a:avLst/>
          </a:prstGeom>
          <a:solidFill>
            <a:schemeClr val="accent1"/>
          </a:solidFill>
          <a:ln w="9525">
            <a:noFill/>
            <a:miter lim="800000"/>
            <a:headEnd/>
            <a:tailEnd/>
          </a:ln>
          <a:effectLst/>
        </p:spPr>
        <p:txBody>
          <a:bodyPr wrap="none" anchor="ctr"/>
          <a:lstStyle/>
          <a:p>
            <a:pPr algn="ctr" eaLnBrk="0" hangingPunct="0">
              <a:spcBef>
                <a:spcPct val="0"/>
              </a:spcBef>
              <a:buClrTx/>
              <a:buFontTx/>
              <a:buNone/>
            </a:pPr>
            <a:r>
              <a:rPr lang="en-US" altLang="en-US" sz="2800" dirty="0">
                <a:solidFill>
                  <a:schemeClr val="bg1"/>
                </a:solidFill>
                <a:latin typeface="Tahoma" pitchFamily="34" charset="0"/>
              </a:rPr>
              <a:t>Death of</a:t>
            </a:r>
          </a:p>
          <a:p>
            <a:pPr algn="ctr" eaLnBrk="0" hangingPunct="0">
              <a:spcBef>
                <a:spcPct val="0"/>
              </a:spcBef>
              <a:buClrTx/>
              <a:buFontTx/>
              <a:buNone/>
            </a:pPr>
            <a:r>
              <a:rPr lang="en-US" altLang="en-US" sz="2800" dirty="0">
                <a:solidFill>
                  <a:schemeClr val="bg1"/>
                </a:solidFill>
                <a:latin typeface="Tahoma" pitchFamily="34" charset="0"/>
              </a:rPr>
              <a:t>2</a:t>
            </a:r>
            <a:r>
              <a:rPr lang="en-US" altLang="en-US" sz="2800" baseline="30000" dirty="0">
                <a:solidFill>
                  <a:schemeClr val="bg1"/>
                </a:solidFill>
                <a:latin typeface="Tahoma" pitchFamily="34" charset="0"/>
              </a:rPr>
              <a:t>nd</a:t>
            </a:r>
            <a:r>
              <a:rPr lang="en-US" altLang="en-US" sz="2800" dirty="0">
                <a:solidFill>
                  <a:schemeClr val="bg1"/>
                </a:solidFill>
                <a:latin typeface="Tahoma" pitchFamily="34" charset="0"/>
              </a:rPr>
              <a:t> Spouse</a:t>
            </a:r>
          </a:p>
        </p:txBody>
      </p:sp>
      <p:sp>
        <p:nvSpPr>
          <p:cNvPr id="43020" name="Text Box 12"/>
          <p:cNvSpPr txBox="1">
            <a:spLocks noChangeArrowheads="1"/>
          </p:cNvSpPr>
          <p:nvPr/>
        </p:nvSpPr>
        <p:spPr bwMode="auto">
          <a:xfrm>
            <a:off x="6019800" y="3357563"/>
            <a:ext cx="1885453" cy="461665"/>
          </a:xfrm>
          <a:prstGeom prst="rect">
            <a:avLst/>
          </a:prstGeom>
          <a:noFill/>
          <a:ln w="9525">
            <a:noFill/>
            <a:miter lim="800000"/>
            <a:headEnd/>
            <a:tailEnd/>
          </a:ln>
          <a:effectLst/>
        </p:spPr>
        <p:txBody>
          <a:bodyPr wrap="none">
            <a:spAutoFit/>
          </a:bodyPr>
          <a:lstStyle/>
          <a:p>
            <a:pPr eaLnBrk="0" hangingPunct="0">
              <a:spcBef>
                <a:spcPct val="0"/>
              </a:spcBef>
              <a:buClrTx/>
              <a:buFontTx/>
              <a:buNone/>
            </a:pPr>
            <a:r>
              <a:rPr lang="en-US" altLang="en-US" sz="2400" dirty="0" smtClean="0">
                <a:latin typeface="Tahoma" pitchFamily="34" charset="0"/>
              </a:rPr>
              <a:t>$10,000,000</a:t>
            </a:r>
            <a:endParaRPr lang="en-US" altLang="en-US" sz="2400" dirty="0">
              <a:latin typeface="Tahoma" pitchFamily="34" charset="0"/>
            </a:endParaRPr>
          </a:p>
        </p:txBody>
      </p:sp>
      <p:sp>
        <p:nvSpPr>
          <p:cNvPr id="43021" name="Text Box 13"/>
          <p:cNvSpPr txBox="1">
            <a:spLocks noChangeArrowheads="1"/>
          </p:cNvSpPr>
          <p:nvPr/>
        </p:nvSpPr>
        <p:spPr bwMode="auto">
          <a:xfrm>
            <a:off x="5132388" y="4040188"/>
            <a:ext cx="627062" cy="641350"/>
          </a:xfrm>
          <a:prstGeom prst="rect">
            <a:avLst/>
          </a:prstGeom>
          <a:noFill/>
          <a:ln w="12700" cap="sq">
            <a:noFill/>
            <a:miter lim="800000"/>
            <a:headEnd type="none" w="sm" len="sm"/>
            <a:tailEnd type="none" w="sm" len="sm"/>
          </a:ln>
          <a:effectLst/>
        </p:spPr>
        <p:txBody>
          <a:bodyPr>
            <a:spAutoFit/>
          </a:bodyPr>
          <a:lstStyle/>
          <a:p>
            <a:pPr eaLnBrk="0" hangingPunct="0">
              <a:spcBef>
                <a:spcPct val="50000"/>
              </a:spcBef>
              <a:buClrTx/>
              <a:buFontTx/>
              <a:buNone/>
            </a:pPr>
            <a:r>
              <a:rPr lang="en-US" sz="3600" b="1">
                <a:latin typeface="Tahoma" pitchFamily="34" charset="0"/>
              </a:rPr>
              <a:t>=</a:t>
            </a:r>
          </a:p>
        </p:txBody>
      </p:sp>
      <p:sp>
        <p:nvSpPr>
          <p:cNvPr id="43023" name="Line 15"/>
          <p:cNvSpPr>
            <a:spLocks noChangeShapeType="1"/>
          </p:cNvSpPr>
          <p:nvPr/>
        </p:nvSpPr>
        <p:spPr bwMode="auto">
          <a:xfrm flipV="1">
            <a:off x="1606550" y="3963988"/>
            <a:ext cx="784225" cy="685800"/>
          </a:xfrm>
          <a:prstGeom prst="line">
            <a:avLst/>
          </a:prstGeom>
          <a:noFill/>
          <a:ln w="12700">
            <a:solidFill>
              <a:schemeClr val="bg1"/>
            </a:solidFill>
            <a:prstDash val="dash"/>
            <a:round/>
            <a:headEnd type="none" w="sm" len="sm"/>
            <a:tailEnd type="none" w="sm" len="sm"/>
          </a:ln>
          <a:effectLst/>
        </p:spPr>
        <p:txBody>
          <a:bodyPr wrap="none" anchor="ctr"/>
          <a:lstStyle/>
          <a:p>
            <a:endParaRPr lang="en-US"/>
          </a:p>
        </p:txBody>
      </p:sp>
      <p:sp>
        <p:nvSpPr>
          <p:cNvPr id="43024" name="AutoShape 16"/>
          <p:cNvSpPr>
            <a:spLocks noChangeArrowheads="1"/>
          </p:cNvSpPr>
          <p:nvPr/>
        </p:nvSpPr>
        <p:spPr bwMode="auto">
          <a:xfrm>
            <a:off x="6781800" y="4876800"/>
            <a:ext cx="228600" cy="990600"/>
          </a:xfrm>
          <a:prstGeom prst="downArrow">
            <a:avLst>
              <a:gd name="adj1" fmla="val 50000"/>
              <a:gd name="adj2" fmla="val 108333"/>
            </a:avLst>
          </a:prstGeom>
          <a:solidFill>
            <a:schemeClr val="accent1"/>
          </a:solidFill>
          <a:ln w="12700" cap="sq">
            <a:solidFill>
              <a:schemeClr val="tx1"/>
            </a:solidFill>
            <a:miter lim="800000"/>
            <a:headEnd type="none" w="sm" len="sm"/>
            <a:tailEnd type="none" w="sm" len="sm"/>
          </a:ln>
          <a:effectLst/>
        </p:spPr>
        <p:txBody>
          <a:bodyPr wrap="none" anchor="ctr"/>
          <a:lstStyle/>
          <a:p>
            <a:endParaRPr lang="en-US"/>
          </a:p>
        </p:txBody>
      </p:sp>
      <p:sp>
        <p:nvSpPr>
          <p:cNvPr id="43025" name="Text Box 17"/>
          <p:cNvSpPr txBox="1">
            <a:spLocks noChangeArrowheads="1"/>
          </p:cNvSpPr>
          <p:nvPr/>
        </p:nvSpPr>
        <p:spPr bwMode="auto">
          <a:xfrm>
            <a:off x="5827713" y="5791200"/>
            <a:ext cx="1868487" cy="457200"/>
          </a:xfrm>
          <a:prstGeom prst="rect">
            <a:avLst/>
          </a:prstGeom>
          <a:noFill/>
          <a:ln w="12700" cap="sq">
            <a:noFill/>
            <a:miter lim="800000"/>
            <a:headEnd type="none" w="sm" len="sm"/>
            <a:tailEnd type="none" w="sm" len="sm"/>
          </a:ln>
          <a:effectLst/>
        </p:spPr>
        <p:txBody>
          <a:bodyPr wrap="none">
            <a:spAutoFit/>
          </a:bodyPr>
          <a:lstStyle/>
          <a:p>
            <a:pPr>
              <a:spcBef>
                <a:spcPct val="0"/>
              </a:spcBef>
              <a:buClrTx/>
              <a:buFontTx/>
              <a:buNone/>
            </a:pPr>
            <a:r>
              <a:rPr lang="en-US" sz="2400">
                <a:latin typeface="Tahoma" pitchFamily="34" charset="0"/>
              </a:rPr>
              <a:t>Beneficiaries</a:t>
            </a:r>
          </a:p>
        </p:txBody>
      </p:sp>
      <p:sp>
        <p:nvSpPr>
          <p:cNvPr id="43026" name="Oval 18"/>
          <p:cNvSpPr>
            <a:spLocks noChangeArrowheads="1"/>
          </p:cNvSpPr>
          <p:nvPr/>
        </p:nvSpPr>
        <p:spPr bwMode="auto">
          <a:xfrm>
            <a:off x="685800" y="5029200"/>
            <a:ext cx="5943600" cy="838200"/>
          </a:xfrm>
          <a:prstGeom prst="ellipse">
            <a:avLst/>
          </a:prstGeom>
          <a:noFill/>
          <a:ln w="12700" cap="sq">
            <a:solidFill>
              <a:schemeClr val="tx1"/>
            </a:solidFill>
            <a:round/>
            <a:headEnd type="none" w="sm" len="sm"/>
            <a:tailEnd type="none" w="sm" len="sm"/>
          </a:ln>
          <a:effectLst/>
        </p:spPr>
        <p:txBody>
          <a:bodyPr wrap="none" anchor="ctr"/>
          <a:lstStyle/>
          <a:p>
            <a:endParaRPr lang="en-US"/>
          </a:p>
        </p:txBody>
      </p:sp>
      <p:sp>
        <p:nvSpPr>
          <p:cNvPr id="43027" name="Line 19"/>
          <p:cNvSpPr>
            <a:spLocks noChangeShapeType="1"/>
          </p:cNvSpPr>
          <p:nvPr/>
        </p:nvSpPr>
        <p:spPr bwMode="auto">
          <a:xfrm flipH="1" flipV="1">
            <a:off x="1600200" y="3962400"/>
            <a:ext cx="762000" cy="685800"/>
          </a:xfrm>
          <a:prstGeom prst="line">
            <a:avLst/>
          </a:prstGeom>
          <a:noFill/>
          <a:ln w="12700">
            <a:solidFill>
              <a:schemeClr val="bg1"/>
            </a:solidFill>
            <a:prstDash val="dash"/>
            <a:round/>
            <a:headEnd type="none" w="sm" len="sm"/>
            <a:tailEnd type="none" w="sm" len="sm"/>
          </a:ln>
          <a:effectLst/>
        </p:spPr>
        <p:txBody>
          <a:bodyPr wrap="none" anchor="ctr"/>
          <a:lstStyle/>
          <a:p>
            <a:endParaRPr lang="en-US"/>
          </a:p>
        </p:txBody>
      </p:sp>
      <p:sp>
        <p:nvSpPr>
          <p:cNvPr id="43030" name="AutoShape 22"/>
          <p:cNvSpPr>
            <a:spLocks noChangeArrowheads="1"/>
          </p:cNvSpPr>
          <p:nvPr/>
        </p:nvSpPr>
        <p:spPr bwMode="auto">
          <a:xfrm>
            <a:off x="1524000" y="3810000"/>
            <a:ext cx="990600" cy="9906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3300"/>
          </a:solidFill>
          <a:ln w="9525">
            <a:noFill/>
            <a:miter lim="800000"/>
            <a:headEnd/>
            <a:tailEnd/>
          </a:ln>
          <a:effectLst/>
        </p:spPr>
        <p:txBody>
          <a:bodyPr wrap="none" anchor="ctr"/>
          <a:lstStyle/>
          <a:p>
            <a:endParaRPr lang="en-US"/>
          </a:p>
        </p:txBody>
      </p:sp>
      <p:sp>
        <p:nvSpPr>
          <p:cNvPr id="43031" name="AutoShape 23"/>
          <p:cNvSpPr>
            <a:spLocks noChangeArrowheads="1"/>
          </p:cNvSpPr>
          <p:nvPr/>
        </p:nvSpPr>
        <p:spPr bwMode="auto">
          <a:xfrm>
            <a:off x="3886200" y="3810000"/>
            <a:ext cx="990600" cy="9906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3300"/>
          </a:solidFill>
          <a:ln w="9525">
            <a:noFill/>
            <a:miter lim="800000"/>
            <a:headEnd/>
            <a:tailEnd/>
          </a:ln>
          <a:effectLst/>
        </p:spPr>
        <p:txBody>
          <a:bodyPr wrap="none" anchor="ct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Portability of exemption</a:t>
            </a:r>
            <a:endParaRPr lang="en-US" b="1" dirty="0"/>
          </a:p>
        </p:txBody>
      </p:sp>
      <p:sp>
        <p:nvSpPr>
          <p:cNvPr id="3" name="Content Placeholder 2"/>
          <p:cNvSpPr>
            <a:spLocks noGrp="1"/>
          </p:cNvSpPr>
          <p:nvPr>
            <p:ph idx="1"/>
          </p:nvPr>
        </p:nvSpPr>
        <p:spPr/>
        <p:txBody>
          <a:bodyPr/>
          <a:lstStyle/>
          <a:p>
            <a:r>
              <a:rPr lang="en-US" b="1" dirty="0" smtClean="0"/>
              <a:t>Portability of exemption</a:t>
            </a:r>
            <a:r>
              <a:rPr lang="en-US" dirty="0" smtClean="0"/>
              <a:t>. Each partner of a married couple has always been allowed a full individual estate-tax exemption, but under earlier law married couples often lost the value of one exemption unless they got good legal advice. </a:t>
            </a:r>
          </a:p>
          <a:p>
            <a:r>
              <a:rPr lang="en-US" dirty="0" smtClean="0"/>
              <a:t>The loss occurred if the first-to-die spouse left everything to the other without the proper trusts in place.</a:t>
            </a:r>
          </a:p>
          <a:p>
            <a:r>
              <a:rPr lang="en-US" dirty="0" smtClean="0"/>
              <a:t>The law has a “portable” exemption that allows for easier post-death planning. </a:t>
            </a:r>
          </a:p>
          <a:p>
            <a:r>
              <a:rPr lang="en-US" dirty="0" smtClean="0"/>
              <a:t>After the death of the first spouse, any unused portion of the spouse’s $5 million exemption may go to the surviving spouse’s future estate.</a:t>
            </a:r>
          </a:p>
          <a:p>
            <a:endParaRPr lang="en-US" dirty="0"/>
          </a:p>
        </p:txBody>
      </p:sp>
      <p:sp>
        <p:nvSpPr>
          <p:cNvPr id="8" name="Slide Number Placeholder 3"/>
          <p:cNvSpPr>
            <a:spLocks noGrp="1"/>
          </p:cNvSpPr>
          <p:nvPr>
            <p:ph type="sldNum" sz="quarter" idx="10"/>
          </p:nvPr>
        </p:nvSpPr>
        <p:spPr>
          <a:prstGeom prst="rect">
            <a:avLst/>
          </a:prstGeom>
        </p:spPr>
        <p:txBody>
          <a:bodyPr/>
          <a:lstStyle/>
          <a:p>
            <a:fld id="{E80F4E9D-A940-45A6-943A-1C7F3972F1D1}" type="slidenum">
              <a:rPr lang="en-US"/>
              <a:pPr/>
              <a:t>5</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mtClean="0"/>
              <a:t>The Result WITH Portability</a:t>
            </a:r>
            <a:endParaRPr lang="en-US" dirty="0"/>
          </a:p>
        </p:txBody>
      </p:sp>
      <p:sp>
        <p:nvSpPr>
          <p:cNvPr id="43029" name="Rectangle 21"/>
          <p:cNvSpPr>
            <a:spLocks noGrp="1" noChangeArrowheads="1"/>
          </p:cNvSpPr>
          <p:nvPr>
            <p:ph idx="1"/>
          </p:nvPr>
        </p:nvSpPr>
        <p:spPr/>
        <p:txBody>
          <a:bodyPr/>
          <a:lstStyle/>
          <a:p>
            <a:r>
              <a:rPr lang="en-US" altLang="en-US" dirty="0" smtClean="0"/>
              <a:t>At first death there is no tax liability</a:t>
            </a:r>
          </a:p>
          <a:p>
            <a:r>
              <a:rPr lang="en-US" altLang="en-US" dirty="0" smtClean="0"/>
              <a:t>Also, at second death there is no tax liability </a:t>
            </a:r>
            <a:r>
              <a:rPr lang="en-US" altLang="en-US" i="1" dirty="0" smtClean="0"/>
              <a:t>if an estate tax return was filed at the first death to establish portability of the exemption</a:t>
            </a:r>
            <a:endParaRPr lang="en-US" i="1" dirty="0"/>
          </a:p>
        </p:txBody>
      </p:sp>
      <p:sp>
        <p:nvSpPr>
          <p:cNvPr id="21" name="Slide Number Placeholder 3"/>
          <p:cNvSpPr>
            <a:spLocks noGrp="1"/>
          </p:cNvSpPr>
          <p:nvPr>
            <p:ph type="sldNum" sz="quarter" idx="10"/>
          </p:nvPr>
        </p:nvSpPr>
        <p:spPr>
          <a:prstGeom prst="rect">
            <a:avLst/>
          </a:prstGeom>
        </p:spPr>
        <p:txBody>
          <a:bodyPr/>
          <a:lstStyle/>
          <a:p>
            <a:fld id="{E80F4E9D-A940-45A6-943A-1C7F3972F1D1}" type="slidenum">
              <a:rPr lang="en-US" smtClean="0"/>
              <a:pPr/>
              <a:t>6</a:t>
            </a:fld>
            <a:endParaRPr lang="en-US" dirty="0"/>
          </a:p>
        </p:txBody>
      </p:sp>
      <p:sp>
        <p:nvSpPr>
          <p:cNvPr id="43033" name="Rectangle 25"/>
          <p:cNvSpPr>
            <a:spLocks noChangeArrowheads="1"/>
          </p:cNvSpPr>
          <p:nvPr/>
        </p:nvSpPr>
        <p:spPr bwMode="auto">
          <a:xfrm>
            <a:off x="5715000" y="3581400"/>
            <a:ext cx="2133600" cy="1066800"/>
          </a:xfrm>
          <a:prstGeom prst="rect">
            <a:avLst/>
          </a:prstGeom>
          <a:solidFill>
            <a:schemeClr val="accent1"/>
          </a:solidFill>
          <a:ln w="9525">
            <a:noFill/>
            <a:miter lim="800000"/>
            <a:headEnd/>
            <a:tailEnd/>
          </a:ln>
          <a:effectLst/>
        </p:spPr>
        <p:txBody>
          <a:bodyPr wrap="none" anchor="ctr"/>
          <a:lstStyle/>
          <a:p>
            <a:pPr algn="ctr"/>
            <a:endParaRPr lang="en-US" sz="2800">
              <a:solidFill>
                <a:schemeClr val="accent1"/>
              </a:solidFill>
            </a:endParaRPr>
          </a:p>
        </p:txBody>
      </p:sp>
      <p:sp>
        <p:nvSpPr>
          <p:cNvPr id="43013" name="Rectangle 5"/>
          <p:cNvSpPr>
            <a:spLocks noChangeArrowheads="1"/>
          </p:cNvSpPr>
          <p:nvPr/>
        </p:nvSpPr>
        <p:spPr bwMode="auto">
          <a:xfrm>
            <a:off x="1606550" y="3735388"/>
            <a:ext cx="784225" cy="685800"/>
          </a:xfrm>
          <a:prstGeom prst="rect">
            <a:avLst/>
          </a:prstGeom>
          <a:solidFill>
            <a:schemeClr val="accent1"/>
          </a:solidFill>
          <a:ln w="9525">
            <a:solidFill>
              <a:schemeClr val="tx1"/>
            </a:solidFill>
            <a:miter lim="800000"/>
            <a:headEnd/>
            <a:tailEnd/>
          </a:ln>
          <a:effectLst/>
        </p:spPr>
        <p:txBody>
          <a:bodyPr wrap="none" anchor="ctr"/>
          <a:lstStyle/>
          <a:p>
            <a:pPr algn="ctr" eaLnBrk="0" hangingPunct="0">
              <a:spcBef>
                <a:spcPct val="0"/>
              </a:spcBef>
              <a:buClrTx/>
              <a:buFontTx/>
              <a:buNone/>
            </a:pPr>
            <a:r>
              <a:rPr lang="en-US" altLang="en-US" sz="4000" dirty="0" smtClean="0">
                <a:solidFill>
                  <a:schemeClr val="bg1"/>
                </a:solidFill>
                <a:latin typeface="Tahoma" pitchFamily="34" charset="0"/>
              </a:rPr>
              <a:t>S1</a:t>
            </a:r>
            <a:endParaRPr lang="en-US" altLang="en-US" sz="4000" dirty="0">
              <a:solidFill>
                <a:schemeClr val="bg1"/>
              </a:solidFill>
              <a:latin typeface="Tahoma" pitchFamily="34" charset="0"/>
            </a:endParaRPr>
          </a:p>
        </p:txBody>
      </p:sp>
      <p:sp>
        <p:nvSpPr>
          <p:cNvPr id="43014" name="Rectangle 6"/>
          <p:cNvSpPr>
            <a:spLocks noChangeArrowheads="1"/>
          </p:cNvSpPr>
          <p:nvPr/>
        </p:nvSpPr>
        <p:spPr bwMode="auto">
          <a:xfrm>
            <a:off x="3957638" y="3735388"/>
            <a:ext cx="782637" cy="685800"/>
          </a:xfrm>
          <a:prstGeom prst="rect">
            <a:avLst/>
          </a:prstGeom>
          <a:solidFill>
            <a:schemeClr val="accent1"/>
          </a:solidFill>
          <a:ln w="9525">
            <a:solidFill>
              <a:schemeClr val="tx1"/>
            </a:solidFill>
            <a:miter lim="800000"/>
            <a:headEnd/>
            <a:tailEnd/>
          </a:ln>
          <a:effectLst/>
        </p:spPr>
        <p:txBody>
          <a:bodyPr wrap="none" anchor="ctr"/>
          <a:lstStyle/>
          <a:p>
            <a:pPr algn="ctr" eaLnBrk="0" hangingPunct="0">
              <a:spcBef>
                <a:spcPct val="0"/>
              </a:spcBef>
              <a:buClrTx/>
              <a:buFontTx/>
              <a:buNone/>
            </a:pPr>
            <a:r>
              <a:rPr lang="en-US" altLang="en-US" sz="4000" dirty="0" smtClean="0">
                <a:solidFill>
                  <a:schemeClr val="bg1"/>
                </a:solidFill>
                <a:latin typeface="Tahoma" pitchFamily="34" charset="0"/>
              </a:rPr>
              <a:t>S2</a:t>
            </a:r>
            <a:endParaRPr lang="en-US" altLang="en-US" sz="4000" dirty="0">
              <a:solidFill>
                <a:schemeClr val="bg1"/>
              </a:solidFill>
              <a:latin typeface="Tahoma" pitchFamily="34" charset="0"/>
            </a:endParaRPr>
          </a:p>
        </p:txBody>
      </p:sp>
      <p:sp>
        <p:nvSpPr>
          <p:cNvPr id="43015" name="Text Box 7"/>
          <p:cNvSpPr txBox="1">
            <a:spLocks noChangeArrowheads="1"/>
          </p:cNvSpPr>
          <p:nvPr/>
        </p:nvSpPr>
        <p:spPr bwMode="auto">
          <a:xfrm>
            <a:off x="1371600" y="3124200"/>
            <a:ext cx="1717137" cy="461665"/>
          </a:xfrm>
          <a:prstGeom prst="rect">
            <a:avLst/>
          </a:prstGeom>
          <a:noFill/>
          <a:ln w="9525">
            <a:noFill/>
            <a:miter lim="800000"/>
            <a:headEnd/>
            <a:tailEnd/>
          </a:ln>
          <a:effectLst/>
        </p:spPr>
        <p:txBody>
          <a:bodyPr wrap="none">
            <a:spAutoFit/>
          </a:bodyPr>
          <a:lstStyle/>
          <a:p>
            <a:pPr eaLnBrk="0" hangingPunct="0">
              <a:spcBef>
                <a:spcPct val="0"/>
              </a:spcBef>
              <a:buClrTx/>
              <a:buFontTx/>
              <a:buNone/>
            </a:pPr>
            <a:r>
              <a:rPr lang="en-US" altLang="en-US" sz="2400" dirty="0" smtClean="0">
                <a:latin typeface="Tahoma" pitchFamily="34" charset="0"/>
              </a:rPr>
              <a:t>$5,000,000</a:t>
            </a:r>
            <a:endParaRPr lang="en-US" altLang="en-US" sz="2000" dirty="0">
              <a:latin typeface="Tahoma" pitchFamily="34" charset="0"/>
            </a:endParaRPr>
          </a:p>
        </p:txBody>
      </p:sp>
      <p:sp>
        <p:nvSpPr>
          <p:cNvPr id="43016" name="Text Box 8"/>
          <p:cNvSpPr txBox="1">
            <a:spLocks noChangeArrowheads="1"/>
          </p:cNvSpPr>
          <p:nvPr/>
        </p:nvSpPr>
        <p:spPr bwMode="auto">
          <a:xfrm>
            <a:off x="3722688" y="3124200"/>
            <a:ext cx="1717137" cy="461665"/>
          </a:xfrm>
          <a:prstGeom prst="rect">
            <a:avLst/>
          </a:prstGeom>
          <a:noFill/>
          <a:ln w="9525">
            <a:noFill/>
            <a:miter lim="800000"/>
            <a:headEnd/>
            <a:tailEnd/>
          </a:ln>
          <a:effectLst/>
        </p:spPr>
        <p:txBody>
          <a:bodyPr wrap="none">
            <a:spAutoFit/>
          </a:bodyPr>
          <a:lstStyle/>
          <a:p>
            <a:pPr eaLnBrk="0" hangingPunct="0">
              <a:spcBef>
                <a:spcPct val="0"/>
              </a:spcBef>
              <a:buClrTx/>
              <a:buFontTx/>
              <a:buNone/>
            </a:pPr>
            <a:r>
              <a:rPr lang="en-US" altLang="en-US" sz="2400" dirty="0" smtClean="0">
                <a:latin typeface="Tahoma" pitchFamily="34" charset="0"/>
              </a:rPr>
              <a:t>$5,000,000</a:t>
            </a:r>
            <a:endParaRPr lang="en-US" altLang="en-US" sz="2400" dirty="0">
              <a:latin typeface="Tahoma" pitchFamily="34" charset="0"/>
            </a:endParaRPr>
          </a:p>
        </p:txBody>
      </p:sp>
      <p:sp>
        <p:nvSpPr>
          <p:cNvPr id="43017" name="Line 9"/>
          <p:cNvSpPr>
            <a:spLocks noChangeShapeType="1"/>
          </p:cNvSpPr>
          <p:nvPr/>
        </p:nvSpPr>
        <p:spPr bwMode="auto">
          <a:xfrm>
            <a:off x="2468563" y="4040188"/>
            <a:ext cx="1409700" cy="0"/>
          </a:xfrm>
          <a:prstGeom prst="line">
            <a:avLst/>
          </a:prstGeom>
          <a:noFill/>
          <a:ln w="38100">
            <a:solidFill>
              <a:schemeClr val="tx1"/>
            </a:solidFill>
            <a:round/>
            <a:headEnd/>
            <a:tailEnd type="triangle" w="med" len="med"/>
          </a:ln>
          <a:effectLst/>
        </p:spPr>
        <p:txBody>
          <a:bodyPr wrap="none" anchor="ctr"/>
          <a:lstStyle/>
          <a:p>
            <a:endParaRPr lang="en-US"/>
          </a:p>
        </p:txBody>
      </p:sp>
      <p:sp>
        <p:nvSpPr>
          <p:cNvPr id="43018" name="Text Box 10"/>
          <p:cNvSpPr txBox="1">
            <a:spLocks noChangeArrowheads="1"/>
          </p:cNvSpPr>
          <p:nvPr/>
        </p:nvSpPr>
        <p:spPr bwMode="auto">
          <a:xfrm>
            <a:off x="1239397" y="5021263"/>
            <a:ext cx="5055487" cy="461665"/>
          </a:xfrm>
          <a:prstGeom prst="rect">
            <a:avLst/>
          </a:prstGeom>
          <a:noFill/>
          <a:ln w="9525">
            <a:noFill/>
            <a:miter lim="800000"/>
            <a:headEnd/>
            <a:tailEnd/>
          </a:ln>
          <a:effectLst/>
        </p:spPr>
        <p:txBody>
          <a:bodyPr wrap="none">
            <a:spAutoFit/>
          </a:bodyPr>
          <a:lstStyle/>
          <a:p>
            <a:pPr algn="ctr" eaLnBrk="0" hangingPunct="0">
              <a:spcBef>
                <a:spcPct val="0"/>
              </a:spcBef>
              <a:buClrTx/>
              <a:buFontTx/>
              <a:buNone/>
            </a:pPr>
            <a:r>
              <a:rPr lang="en-US" altLang="en-US" sz="2400" dirty="0" smtClean="0">
                <a:latin typeface="Tahoma" pitchFamily="34" charset="0"/>
              </a:rPr>
              <a:t>No Estate Tax upon </a:t>
            </a:r>
            <a:r>
              <a:rPr lang="en-US" altLang="en-US" sz="2400" dirty="0">
                <a:latin typeface="Tahoma" pitchFamily="34" charset="0"/>
              </a:rPr>
              <a:t>survivor’s death</a:t>
            </a:r>
          </a:p>
        </p:txBody>
      </p:sp>
      <p:sp>
        <p:nvSpPr>
          <p:cNvPr id="43019" name="Rectangle 11"/>
          <p:cNvSpPr>
            <a:spLocks noChangeArrowheads="1"/>
          </p:cNvSpPr>
          <p:nvPr/>
        </p:nvSpPr>
        <p:spPr bwMode="auto">
          <a:xfrm>
            <a:off x="5915025" y="3735388"/>
            <a:ext cx="1704975" cy="685800"/>
          </a:xfrm>
          <a:prstGeom prst="rect">
            <a:avLst/>
          </a:prstGeom>
          <a:solidFill>
            <a:schemeClr val="accent1"/>
          </a:solidFill>
          <a:ln w="9525">
            <a:noFill/>
            <a:miter lim="800000"/>
            <a:headEnd/>
            <a:tailEnd/>
          </a:ln>
          <a:effectLst/>
        </p:spPr>
        <p:txBody>
          <a:bodyPr wrap="none" anchor="ctr"/>
          <a:lstStyle/>
          <a:p>
            <a:pPr algn="ctr" eaLnBrk="0" hangingPunct="0">
              <a:spcBef>
                <a:spcPct val="0"/>
              </a:spcBef>
              <a:buClrTx/>
              <a:buFontTx/>
              <a:buNone/>
            </a:pPr>
            <a:r>
              <a:rPr lang="en-US" altLang="en-US" sz="2800" dirty="0">
                <a:solidFill>
                  <a:schemeClr val="bg1"/>
                </a:solidFill>
                <a:latin typeface="Tahoma" pitchFamily="34" charset="0"/>
              </a:rPr>
              <a:t>Death of</a:t>
            </a:r>
          </a:p>
          <a:p>
            <a:pPr algn="ctr" eaLnBrk="0" hangingPunct="0">
              <a:spcBef>
                <a:spcPct val="0"/>
              </a:spcBef>
              <a:buClrTx/>
              <a:buFontTx/>
              <a:buNone/>
            </a:pPr>
            <a:r>
              <a:rPr lang="en-US" altLang="en-US" sz="2800" dirty="0">
                <a:solidFill>
                  <a:schemeClr val="bg1"/>
                </a:solidFill>
                <a:latin typeface="Tahoma" pitchFamily="34" charset="0"/>
              </a:rPr>
              <a:t>2</a:t>
            </a:r>
            <a:r>
              <a:rPr lang="en-US" altLang="en-US" sz="2800" baseline="30000" dirty="0">
                <a:solidFill>
                  <a:schemeClr val="bg1"/>
                </a:solidFill>
                <a:latin typeface="Tahoma" pitchFamily="34" charset="0"/>
              </a:rPr>
              <a:t>nd</a:t>
            </a:r>
            <a:r>
              <a:rPr lang="en-US" altLang="en-US" sz="2800" dirty="0">
                <a:solidFill>
                  <a:schemeClr val="bg1"/>
                </a:solidFill>
                <a:latin typeface="Tahoma" pitchFamily="34" charset="0"/>
              </a:rPr>
              <a:t> Spouse</a:t>
            </a:r>
          </a:p>
        </p:txBody>
      </p:sp>
      <p:sp>
        <p:nvSpPr>
          <p:cNvPr id="43020" name="Text Box 12"/>
          <p:cNvSpPr txBox="1">
            <a:spLocks noChangeArrowheads="1"/>
          </p:cNvSpPr>
          <p:nvPr/>
        </p:nvSpPr>
        <p:spPr bwMode="auto">
          <a:xfrm>
            <a:off x="6019800" y="3128963"/>
            <a:ext cx="1885453" cy="461665"/>
          </a:xfrm>
          <a:prstGeom prst="rect">
            <a:avLst/>
          </a:prstGeom>
          <a:noFill/>
          <a:ln w="9525">
            <a:noFill/>
            <a:miter lim="800000"/>
            <a:headEnd/>
            <a:tailEnd/>
          </a:ln>
          <a:effectLst/>
        </p:spPr>
        <p:txBody>
          <a:bodyPr wrap="none">
            <a:spAutoFit/>
          </a:bodyPr>
          <a:lstStyle/>
          <a:p>
            <a:pPr eaLnBrk="0" hangingPunct="0">
              <a:spcBef>
                <a:spcPct val="0"/>
              </a:spcBef>
              <a:buClrTx/>
              <a:buFontTx/>
              <a:buNone/>
            </a:pPr>
            <a:r>
              <a:rPr lang="en-US" altLang="en-US" sz="2400" dirty="0" smtClean="0">
                <a:latin typeface="Tahoma" pitchFamily="34" charset="0"/>
              </a:rPr>
              <a:t>$10,000,000</a:t>
            </a:r>
            <a:endParaRPr lang="en-US" altLang="en-US" sz="2400" dirty="0">
              <a:latin typeface="Tahoma" pitchFamily="34" charset="0"/>
            </a:endParaRPr>
          </a:p>
        </p:txBody>
      </p:sp>
      <p:sp>
        <p:nvSpPr>
          <p:cNvPr id="43021" name="Text Box 13"/>
          <p:cNvSpPr txBox="1">
            <a:spLocks noChangeArrowheads="1"/>
          </p:cNvSpPr>
          <p:nvPr/>
        </p:nvSpPr>
        <p:spPr bwMode="auto">
          <a:xfrm>
            <a:off x="5132388" y="3811588"/>
            <a:ext cx="627062" cy="641350"/>
          </a:xfrm>
          <a:prstGeom prst="rect">
            <a:avLst/>
          </a:prstGeom>
          <a:noFill/>
          <a:ln w="12700" cap="sq">
            <a:noFill/>
            <a:miter lim="800000"/>
            <a:headEnd type="none" w="sm" len="sm"/>
            <a:tailEnd type="none" w="sm" len="sm"/>
          </a:ln>
          <a:effectLst/>
        </p:spPr>
        <p:txBody>
          <a:bodyPr>
            <a:spAutoFit/>
          </a:bodyPr>
          <a:lstStyle/>
          <a:p>
            <a:pPr eaLnBrk="0" hangingPunct="0">
              <a:spcBef>
                <a:spcPct val="50000"/>
              </a:spcBef>
              <a:buClrTx/>
              <a:buFontTx/>
              <a:buNone/>
            </a:pPr>
            <a:r>
              <a:rPr lang="en-US" sz="3600" b="1">
                <a:latin typeface="Tahoma" pitchFamily="34" charset="0"/>
              </a:rPr>
              <a:t>=</a:t>
            </a:r>
          </a:p>
        </p:txBody>
      </p:sp>
      <p:sp>
        <p:nvSpPr>
          <p:cNvPr id="43023" name="Line 15"/>
          <p:cNvSpPr>
            <a:spLocks noChangeShapeType="1"/>
          </p:cNvSpPr>
          <p:nvPr/>
        </p:nvSpPr>
        <p:spPr bwMode="auto">
          <a:xfrm flipV="1">
            <a:off x="1606550" y="3735388"/>
            <a:ext cx="784225" cy="685800"/>
          </a:xfrm>
          <a:prstGeom prst="line">
            <a:avLst/>
          </a:prstGeom>
          <a:noFill/>
          <a:ln w="12700">
            <a:solidFill>
              <a:schemeClr val="bg1"/>
            </a:solidFill>
            <a:prstDash val="dash"/>
            <a:round/>
            <a:headEnd type="none" w="sm" len="sm"/>
            <a:tailEnd type="none" w="sm" len="sm"/>
          </a:ln>
          <a:effectLst/>
        </p:spPr>
        <p:txBody>
          <a:bodyPr wrap="none" anchor="ctr"/>
          <a:lstStyle/>
          <a:p>
            <a:endParaRPr lang="en-US"/>
          </a:p>
        </p:txBody>
      </p:sp>
      <p:sp>
        <p:nvSpPr>
          <p:cNvPr id="43024" name="AutoShape 16"/>
          <p:cNvSpPr>
            <a:spLocks noChangeArrowheads="1"/>
          </p:cNvSpPr>
          <p:nvPr/>
        </p:nvSpPr>
        <p:spPr bwMode="auto">
          <a:xfrm>
            <a:off x="6781800" y="4648200"/>
            <a:ext cx="228600" cy="990600"/>
          </a:xfrm>
          <a:prstGeom prst="downArrow">
            <a:avLst>
              <a:gd name="adj1" fmla="val 50000"/>
              <a:gd name="adj2" fmla="val 108333"/>
            </a:avLst>
          </a:prstGeom>
          <a:solidFill>
            <a:schemeClr val="accent1"/>
          </a:solidFill>
          <a:ln w="12700" cap="sq">
            <a:solidFill>
              <a:schemeClr val="tx1"/>
            </a:solidFill>
            <a:miter lim="800000"/>
            <a:headEnd type="none" w="sm" len="sm"/>
            <a:tailEnd type="none" w="sm" len="sm"/>
          </a:ln>
          <a:effectLst/>
        </p:spPr>
        <p:txBody>
          <a:bodyPr wrap="none" anchor="ctr"/>
          <a:lstStyle/>
          <a:p>
            <a:endParaRPr lang="en-US"/>
          </a:p>
        </p:txBody>
      </p:sp>
      <p:sp>
        <p:nvSpPr>
          <p:cNvPr id="43025" name="Text Box 17"/>
          <p:cNvSpPr txBox="1">
            <a:spLocks noChangeArrowheads="1"/>
          </p:cNvSpPr>
          <p:nvPr/>
        </p:nvSpPr>
        <p:spPr bwMode="auto">
          <a:xfrm>
            <a:off x="5827713" y="5562600"/>
            <a:ext cx="1868487" cy="457200"/>
          </a:xfrm>
          <a:prstGeom prst="rect">
            <a:avLst/>
          </a:prstGeom>
          <a:noFill/>
          <a:ln w="12700" cap="sq">
            <a:noFill/>
            <a:miter lim="800000"/>
            <a:headEnd type="none" w="sm" len="sm"/>
            <a:tailEnd type="none" w="sm" len="sm"/>
          </a:ln>
          <a:effectLst/>
        </p:spPr>
        <p:txBody>
          <a:bodyPr wrap="none">
            <a:spAutoFit/>
          </a:bodyPr>
          <a:lstStyle/>
          <a:p>
            <a:pPr>
              <a:spcBef>
                <a:spcPct val="0"/>
              </a:spcBef>
              <a:buClrTx/>
              <a:buFontTx/>
              <a:buNone/>
            </a:pPr>
            <a:r>
              <a:rPr lang="en-US" sz="2400">
                <a:latin typeface="Tahoma" pitchFamily="34" charset="0"/>
              </a:rPr>
              <a:t>Beneficiaries</a:t>
            </a:r>
          </a:p>
        </p:txBody>
      </p:sp>
      <p:sp>
        <p:nvSpPr>
          <p:cNvPr id="43026" name="Oval 18"/>
          <p:cNvSpPr>
            <a:spLocks noChangeArrowheads="1"/>
          </p:cNvSpPr>
          <p:nvPr/>
        </p:nvSpPr>
        <p:spPr bwMode="auto">
          <a:xfrm>
            <a:off x="685800" y="4800600"/>
            <a:ext cx="5943600" cy="838200"/>
          </a:xfrm>
          <a:prstGeom prst="ellipse">
            <a:avLst/>
          </a:prstGeom>
          <a:noFill/>
          <a:ln w="12700" cap="sq">
            <a:solidFill>
              <a:schemeClr val="tx1"/>
            </a:solidFill>
            <a:round/>
            <a:headEnd type="none" w="sm" len="sm"/>
            <a:tailEnd type="none" w="sm" len="sm"/>
          </a:ln>
          <a:effectLst/>
        </p:spPr>
        <p:txBody>
          <a:bodyPr wrap="none" anchor="ctr"/>
          <a:lstStyle/>
          <a:p>
            <a:endParaRPr lang="en-US"/>
          </a:p>
        </p:txBody>
      </p:sp>
      <p:sp>
        <p:nvSpPr>
          <p:cNvPr id="43027" name="Line 19"/>
          <p:cNvSpPr>
            <a:spLocks noChangeShapeType="1"/>
          </p:cNvSpPr>
          <p:nvPr/>
        </p:nvSpPr>
        <p:spPr bwMode="auto">
          <a:xfrm flipH="1" flipV="1">
            <a:off x="1600200" y="3733800"/>
            <a:ext cx="762000" cy="685800"/>
          </a:xfrm>
          <a:prstGeom prst="line">
            <a:avLst/>
          </a:prstGeom>
          <a:noFill/>
          <a:ln w="12700">
            <a:solidFill>
              <a:schemeClr val="bg1"/>
            </a:solidFill>
            <a:prstDash val="dash"/>
            <a:round/>
            <a:headEnd type="none" w="sm" len="sm"/>
            <a:tailEnd type="none" w="sm" len="sm"/>
          </a:ln>
          <a:effectLst/>
        </p:spPr>
        <p:txBody>
          <a:bodyPr wrap="none" anchor="ctr"/>
          <a:lstStyle/>
          <a:p>
            <a:endParaRPr lang="en-US"/>
          </a:p>
        </p:txBody>
      </p:sp>
      <p:sp>
        <p:nvSpPr>
          <p:cNvPr id="43030" name="AutoShape 22"/>
          <p:cNvSpPr>
            <a:spLocks noChangeArrowheads="1"/>
          </p:cNvSpPr>
          <p:nvPr/>
        </p:nvSpPr>
        <p:spPr bwMode="auto">
          <a:xfrm>
            <a:off x="1524000" y="3581400"/>
            <a:ext cx="990600" cy="9906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3300"/>
          </a:solidFill>
          <a:ln w="9525">
            <a:noFill/>
            <a:miter lim="800000"/>
            <a:headEnd/>
            <a:tailEnd/>
          </a:ln>
          <a:effectLst/>
        </p:spPr>
        <p:txBody>
          <a:bodyPr wrap="none" anchor="ctr"/>
          <a:lstStyle/>
          <a:p>
            <a:endParaRPr lang="en-US"/>
          </a:p>
        </p:txBody>
      </p:sp>
      <p:sp>
        <p:nvSpPr>
          <p:cNvPr id="43031" name="AutoShape 23"/>
          <p:cNvSpPr>
            <a:spLocks noChangeArrowheads="1"/>
          </p:cNvSpPr>
          <p:nvPr/>
        </p:nvSpPr>
        <p:spPr bwMode="auto">
          <a:xfrm>
            <a:off x="3886200" y="3581400"/>
            <a:ext cx="990600" cy="9906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3300"/>
          </a:solidFill>
          <a:ln w="9525">
            <a:noFill/>
            <a:miter lim="800000"/>
            <a:headEnd/>
            <a:tailEnd/>
          </a:ln>
          <a:effectLst/>
        </p:spPr>
        <p:txBody>
          <a:bodyPr wrap="none" anchor="ct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5" name="Rectangle 5"/>
          <p:cNvSpPr>
            <a:spLocks noGrp="1" noChangeArrowheads="1"/>
          </p:cNvSpPr>
          <p:nvPr>
            <p:ph type="title"/>
          </p:nvPr>
        </p:nvSpPr>
        <p:spPr/>
        <p:txBody>
          <a:bodyPr/>
          <a:lstStyle/>
          <a:p>
            <a:r>
              <a:rPr lang="en-US" smtClean="0"/>
              <a:t>Married Over $5,000,000</a:t>
            </a:r>
            <a:endParaRPr lang="en-US" dirty="0"/>
          </a:p>
        </p:txBody>
      </p:sp>
      <p:sp>
        <p:nvSpPr>
          <p:cNvPr id="22" name="Slide Number Placeholder 2"/>
          <p:cNvSpPr>
            <a:spLocks noGrp="1"/>
          </p:cNvSpPr>
          <p:nvPr>
            <p:ph type="sldNum" sz="quarter" idx="10"/>
          </p:nvPr>
        </p:nvSpPr>
        <p:spPr>
          <a:prstGeom prst="rect">
            <a:avLst/>
          </a:prstGeom>
        </p:spPr>
        <p:txBody>
          <a:bodyPr/>
          <a:lstStyle/>
          <a:p>
            <a:fld id="{F5D81989-DE0F-4C03-A9C5-CA1A4AFEDFC6}" type="slidenum">
              <a:rPr lang="en-US" smtClean="0"/>
              <a:pPr/>
              <a:t>7</a:t>
            </a:fld>
            <a:endParaRPr lang="en-US"/>
          </a:p>
        </p:txBody>
      </p:sp>
      <p:sp>
        <p:nvSpPr>
          <p:cNvPr id="92162" name="Document"/>
          <p:cNvSpPr>
            <a:spLocks noEditPoints="1" noChangeArrowheads="1"/>
          </p:cNvSpPr>
          <p:nvPr/>
        </p:nvSpPr>
        <p:spPr bwMode="auto">
          <a:xfrm>
            <a:off x="152400" y="2035175"/>
            <a:ext cx="1371600" cy="1066800"/>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pPr>
              <a:spcBef>
                <a:spcPct val="0"/>
              </a:spcBef>
              <a:buClrTx/>
              <a:buFontTx/>
              <a:buNone/>
            </a:pPr>
            <a:r>
              <a:rPr lang="en-US" sz="1600">
                <a:latin typeface="Verdana" pitchFamily="34" charset="0"/>
                <a:ea typeface="ＭＳ Ｐゴシック" pitchFamily="34" charset="-128"/>
              </a:rPr>
              <a:t>Revocable</a:t>
            </a:r>
          </a:p>
          <a:p>
            <a:pPr>
              <a:spcBef>
                <a:spcPct val="0"/>
              </a:spcBef>
              <a:buClrTx/>
              <a:buFontTx/>
              <a:buNone/>
            </a:pPr>
            <a:r>
              <a:rPr lang="en-US" sz="1600">
                <a:latin typeface="Verdana" pitchFamily="34" charset="0"/>
                <a:ea typeface="ＭＳ Ｐゴシック" pitchFamily="34" charset="-128"/>
              </a:rPr>
              <a:t>Living </a:t>
            </a:r>
          </a:p>
          <a:p>
            <a:pPr>
              <a:spcBef>
                <a:spcPct val="0"/>
              </a:spcBef>
              <a:buClrTx/>
              <a:buFontTx/>
              <a:buNone/>
            </a:pPr>
            <a:r>
              <a:rPr lang="en-US" sz="1600">
                <a:latin typeface="Verdana" pitchFamily="34" charset="0"/>
                <a:ea typeface="ＭＳ Ｐゴシック" pitchFamily="34" charset="-128"/>
              </a:rPr>
              <a:t>Trust</a:t>
            </a:r>
          </a:p>
        </p:txBody>
      </p:sp>
      <p:sp>
        <p:nvSpPr>
          <p:cNvPr id="92163" name="Document"/>
          <p:cNvSpPr>
            <a:spLocks noEditPoints="1" noChangeArrowheads="1"/>
          </p:cNvSpPr>
          <p:nvPr/>
        </p:nvSpPr>
        <p:spPr bwMode="auto">
          <a:xfrm>
            <a:off x="762000" y="4321175"/>
            <a:ext cx="1447800" cy="1143000"/>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pPr>
              <a:spcBef>
                <a:spcPct val="0"/>
              </a:spcBef>
              <a:buClrTx/>
              <a:buFontTx/>
              <a:buNone/>
            </a:pPr>
            <a:r>
              <a:rPr lang="en-US">
                <a:latin typeface="Verdana" pitchFamily="34" charset="0"/>
                <a:ea typeface="ＭＳ Ｐゴシック" pitchFamily="34" charset="-128"/>
              </a:rPr>
              <a:t>Bypass Trust</a:t>
            </a:r>
          </a:p>
        </p:txBody>
      </p:sp>
      <p:sp>
        <p:nvSpPr>
          <p:cNvPr id="92164" name="Document"/>
          <p:cNvSpPr>
            <a:spLocks noEditPoints="1" noChangeArrowheads="1"/>
          </p:cNvSpPr>
          <p:nvPr/>
        </p:nvSpPr>
        <p:spPr bwMode="auto">
          <a:xfrm>
            <a:off x="7315200" y="3178175"/>
            <a:ext cx="1524000" cy="1809750"/>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pPr>
              <a:spcBef>
                <a:spcPct val="0"/>
              </a:spcBef>
              <a:buClrTx/>
              <a:buFontTx/>
              <a:buNone/>
            </a:pPr>
            <a:r>
              <a:rPr lang="en-US" sz="1600">
                <a:latin typeface="Verdana" pitchFamily="34" charset="0"/>
                <a:ea typeface="ＭＳ Ｐゴシック" pitchFamily="34" charset="-128"/>
              </a:rPr>
              <a:t>Revocable</a:t>
            </a:r>
          </a:p>
          <a:p>
            <a:pPr>
              <a:spcBef>
                <a:spcPct val="0"/>
              </a:spcBef>
              <a:buClrTx/>
              <a:buFontTx/>
              <a:buNone/>
            </a:pPr>
            <a:r>
              <a:rPr lang="en-US" sz="1600">
                <a:latin typeface="Verdana" pitchFamily="34" charset="0"/>
                <a:ea typeface="ＭＳ Ｐゴシック" pitchFamily="34" charset="-128"/>
              </a:rPr>
              <a:t>Living Trust</a:t>
            </a:r>
          </a:p>
        </p:txBody>
      </p:sp>
      <p:pic>
        <p:nvPicPr>
          <p:cNvPr id="92166" name="Picture 6" descr="MCj01571970000[1]"/>
          <p:cNvPicPr>
            <a:picLocks noChangeAspect="1" noChangeArrowheads="1"/>
          </p:cNvPicPr>
          <p:nvPr/>
        </p:nvPicPr>
        <p:blipFill>
          <a:blip r:embed="rId3" cstate="print"/>
          <a:srcRect/>
          <a:stretch>
            <a:fillRect/>
          </a:stretch>
        </p:blipFill>
        <p:spPr bwMode="auto">
          <a:xfrm>
            <a:off x="6400800" y="1577975"/>
            <a:ext cx="1346200" cy="1800225"/>
          </a:xfrm>
          <a:prstGeom prst="rect">
            <a:avLst/>
          </a:prstGeom>
          <a:noFill/>
        </p:spPr>
      </p:pic>
      <p:pic>
        <p:nvPicPr>
          <p:cNvPr id="92167" name="Picture 7" descr="MCj01571950000[1]"/>
          <p:cNvPicPr>
            <a:picLocks noChangeAspect="1" noChangeArrowheads="1"/>
          </p:cNvPicPr>
          <p:nvPr/>
        </p:nvPicPr>
        <p:blipFill>
          <a:blip r:embed="rId4" cstate="print"/>
          <a:srcRect/>
          <a:stretch>
            <a:fillRect/>
          </a:stretch>
        </p:blipFill>
        <p:spPr bwMode="auto">
          <a:xfrm>
            <a:off x="1558925" y="1577975"/>
            <a:ext cx="1412875" cy="1800225"/>
          </a:xfrm>
          <a:prstGeom prst="rect">
            <a:avLst/>
          </a:prstGeom>
          <a:noFill/>
        </p:spPr>
      </p:pic>
      <p:sp>
        <p:nvSpPr>
          <p:cNvPr id="92168" name="AutoShape 8"/>
          <p:cNvSpPr>
            <a:spLocks noChangeArrowheads="1"/>
          </p:cNvSpPr>
          <p:nvPr/>
        </p:nvSpPr>
        <p:spPr bwMode="auto">
          <a:xfrm>
            <a:off x="6705600" y="3406775"/>
            <a:ext cx="762000" cy="2209800"/>
          </a:xfrm>
          <a:prstGeom prst="downArrow">
            <a:avLst>
              <a:gd name="adj1" fmla="val 50000"/>
              <a:gd name="adj2" fmla="val 72500"/>
            </a:avLst>
          </a:prstGeom>
          <a:solidFill>
            <a:schemeClr val="accent1"/>
          </a:solidFill>
          <a:ln w="9525">
            <a:solidFill>
              <a:schemeClr val="tx1"/>
            </a:solidFill>
            <a:miter lim="800000"/>
            <a:headEnd/>
            <a:tailEnd/>
          </a:ln>
          <a:effectLst/>
        </p:spPr>
        <p:txBody>
          <a:bodyPr wrap="none" anchor="ctr"/>
          <a:lstStyle/>
          <a:p>
            <a:endParaRPr lang="en-US"/>
          </a:p>
        </p:txBody>
      </p:sp>
      <p:sp>
        <p:nvSpPr>
          <p:cNvPr id="92169" name="WordArt 9"/>
          <p:cNvSpPr>
            <a:spLocks noChangeArrowheads="1" noChangeShapeType="1" noTextEdit="1"/>
          </p:cNvSpPr>
          <p:nvPr/>
        </p:nvSpPr>
        <p:spPr bwMode="auto">
          <a:xfrm>
            <a:off x="6400800" y="5540375"/>
            <a:ext cx="2305050" cy="419100"/>
          </a:xfrm>
          <a:prstGeom prst="rect">
            <a:avLst/>
          </a:prstGeom>
        </p:spPr>
        <p:txBody>
          <a:bodyPr wrap="none" fromWordArt="1">
            <a:prstTxWarp prst="textPlain">
              <a:avLst>
                <a:gd name="adj" fmla="val 50000"/>
              </a:avLst>
            </a:prstTxWarp>
          </a:bodyPr>
          <a:lstStyle/>
          <a:p>
            <a:pPr algn="ctr">
              <a:buNone/>
            </a:pPr>
            <a:r>
              <a:rPr lang="en-US" sz="3600" kern="10" dirty="0">
                <a:ln w="9525">
                  <a:solidFill>
                    <a:srgbClr val="000000"/>
                  </a:solidFill>
                  <a:miter lim="800000"/>
                  <a:headEnd/>
                  <a:tailEnd/>
                </a:ln>
                <a:solidFill>
                  <a:schemeClr val="accent1">
                    <a:lumMod val="40000"/>
                    <a:lumOff val="60000"/>
                  </a:schemeClr>
                </a:solidFill>
                <a:latin typeface="Arial Black"/>
              </a:rPr>
              <a:t>Beneficiaries</a:t>
            </a:r>
          </a:p>
        </p:txBody>
      </p:sp>
      <p:sp>
        <p:nvSpPr>
          <p:cNvPr id="92170" name="Text Box 10"/>
          <p:cNvSpPr txBox="1">
            <a:spLocks noChangeArrowheads="1"/>
          </p:cNvSpPr>
          <p:nvPr/>
        </p:nvSpPr>
        <p:spPr bwMode="auto">
          <a:xfrm>
            <a:off x="3962400" y="5470525"/>
            <a:ext cx="1465263" cy="1006475"/>
          </a:xfrm>
          <a:prstGeom prst="rect">
            <a:avLst/>
          </a:prstGeom>
          <a:noFill/>
          <a:ln w="9525">
            <a:noFill/>
            <a:miter lim="800000"/>
            <a:headEnd/>
            <a:tailEnd/>
          </a:ln>
          <a:effectLst/>
        </p:spPr>
        <p:txBody>
          <a:bodyPr wrap="none">
            <a:spAutoFit/>
          </a:bodyPr>
          <a:lstStyle/>
          <a:p>
            <a:pPr>
              <a:spcBef>
                <a:spcPct val="0"/>
              </a:spcBef>
              <a:buClrTx/>
              <a:buFontTx/>
              <a:buNone/>
            </a:pPr>
            <a:r>
              <a:rPr lang="en-US" sz="2000">
                <a:latin typeface="Verdana" pitchFamily="34" charset="0"/>
                <a:ea typeface="ＭＳ Ｐゴシック" pitchFamily="34" charset="-128"/>
              </a:rPr>
              <a:t>Unlimited</a:t>
            </a:r>
          </a:p>
          <a:p>
            <a:pPr>
              <a:spcBef>
                <a:spcPct val="0"/>
              </a:spcBef>
              <a:buClrTx/>
              <a:buFontTx/>
              <a:buNone/>
            </a:pPr>
            <a:r>
              <a:rPr lang="en-US" sz="2000">
                <a:latin typeface="Verdana" pitchFamily="34" charset="0"/>
                <a:ea typeface="ＭＳ Ｐゴシック" pitchFamily="34" charset="-128"/>
              </a:rPr>
              <a:t>Marital </a:t>
            </a:r>
          </a:p>
          <a:p>
            <a:pPr>
              <a:spcBef>
                <a:spcPct val="0"/>
              </a:spcBef>
              <a:buClrTx/>
              <a:buFontTx/>
              <a:buNone/>
            </a:pPr>
            <a:r>
              <a:rPr lang="en-US" sz="2000">
                <a:latin typeface="Verdana" pitchFamily="34" charset="0"/>
                <a:ea typeface="ＭＳ Ｐゴシック" pitchFamily="34" charset="-128"/>
              </a:rPr>
              <a:t>Deduction</a:t>
            </a:r>
          </a:p>
        </p:txBody>
      </p:sp>
      <p:sp>
        <p:nvSpPr>
          <p:cNvPr id="92171" name="Text Box 11"/>
          <p:cNvSpPr txBox="1">
            <a:spLocks noChangeArrowheads="1"/>
          </p:cNvSpPr>
          <p:nvPr/>
        </p:nvSpPr>
        <p:spPr bwMode="auto">
          <a:xfrm>
            <a:off x="5943600" y="3803650"/>
            <a:ext cx="3152775" cy="822325"/>
          </a:xfrm>
          <a:prstGeom prst="rect">
            <a:avLst/>
          </a:prstGeom>
          <a:solidFill>
            <a:schemeClr val="accent1"/>
          </a:solidFill>
          <a:ln w="9525">
            <a:noFill/>
            <a:miter lim="800000"/>
            <a:headEnd/>
            <a:tailEnd/>
          </a:ln>
          <a:effectLst/>
        </p:spPr>
        <p:txBody>
          <a:bodyPr wrap="none">
            <a:spAutoFit/>
          </a:bodyPr>
          <a:lstStyle/>
          <a:p>
            <a:pPr>
              <a:spcBef>
                <a:spcPct val="0"/>
              </a:spcBef>
              <a:buClrTx/>
              <a:buFontTx/>
              <a:buNone/>
            </a:pPr>
            <a:r>
              <a:rPr lang="en-US" sz="2400">
                <a:solidFill>
                  <a:schemeClr val="bg1"/>
                </a:solidFill>
                <a:latin typeface="Verdana" pitchFamily="34" charset="0"/>
                <a:ea typeface="ＭＳ Ｐゴシック" pitchFamily="34" charset="-128"/>
              </a:rPr>
              <a:t>Estate Tax On $</a:t>
            </a:r>
          </a:p>
          <a:p>
            <a:pPr>
              <a:spcBef>
                <a:spcPct val="0"/>
              </a:spcBef>
              <a:buClrTx/>
              <a:buFontTx/>
              <a:buNone/>
            </a:pPr>
            <a:r>
              <a:rPr lang="en-US" sz="2400">
                <a:solidFill>
                  <a:schemeClr val="bg1"/>
                </a:solidFill>
                <a:latin typeface="Verdana" pitchFamily="34" charset="0"/>
                <a:ea typeface="ＭＳ Ｐゴシック" pitchFamily="34" charset="-128"/>
              </a:rPr>
              <a:t>Over App Exclusion</a:t>
            </a:r>
          </a:p>
        </p:txBody>
      </p:sp>
      <p:sp>
        <p:nvSpPr>
          <p:cNvPr id="92172" name="Document"/>
          <p:cNvSpPr>
            <a:spLocks noEditPoints="1" noChangeArrowheads="1"/>
          </p:cNvSpPr>
          <p:nvPr/>
        </p:nvSpPr>
        <p:spPr bwMode="auto">
          <a:xfrm>
            <a:off x="3962400" y="4321175"/>
            <a:ext cx="1600200" cy="1143000"/>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pPr>
              <a:spcBef>
                <a:spcPct val="0"/>
              </a:spcBef>
              <a:buClrTx/>
              <a:buFontTx/>
              <a:buNone/>
            </a:pPr>
            <a:r>
              <a:rPr lang="en-US">
                <a:latin typeface="Verdana" pitchFamily="34" charset="0"/>
                <a:ea typeface="ＭＳ Ｐゴシック" pitchFamily="34" charset="-128"/>
              </a:rPr>
              <a:t>Marital Trust</a:t>
            </a:r>
          </a:p>
        </p:txBody>
      </p:sp>
      <p:sp>
        <p:nvSpPr>
          <p:cNvPr id="92173" name="AutoShape 13"/>
          <p:cNvSpPr>
            <a:spLocks noChangeArrowheads="1"/>
          </p:cNvSpPr>
          <p:nvPr/>
        </p:nvSpPr>
        <p:spPr bwMode="auto">
          <a:xfrm>
            <a:off x="1219200" y="3178175"/>
            <a:ext cx="457200" cy="1143000"/>
          </a:xfrm>
          <a:prstGeom prst="downArrow">
            <a:avLst>
              <a:gd name="adj1" fmla="val 50000"/>
              <a:gd name="adj2" fmla="val 62500"/>
            </a:avLst>
          </a:prstGeom>
          <a:solidFill>
            <a:schemeClr val="accent1"/>
          </a:solidFill>
          <a:ln w="9525">
            <a:solidFill>
              <a:schemeClr val="tx1"/>
            </a:solidFill>
            <a:miter lim="800000"/>
            <a:headEnd/>
            <a:tailEnd/>
          </a:ln>
          <a:effectLst/>
        </p:spPr>
        <p:txBody>
          <a:bodyPr wrap="none" anchor="ctr"/>
          <a:lstStyle/>
          <a:p>
            <a:endParaRPr lang="en-US"/>
          </a:p>
        </p:txBody>
      </p:sp>
      <p:sp>
        <p:nvSpPr>
          <p:cNvPr id="92174" name="Line 14"/>
          <p:cNvSpPr>
            <a:spLocks noChangeShapeType="1"/>
          </p:cNvSpPr>
          <p:nvPr/>
        </p:nvSpPr>
        <p:spPr bwMode="auto">
          <a:xfrm flipV="1">
            <a:off x="2133600" y="2568575"/>
            <a:ext cx="4267200" cy="1752600"/>
          </a:xfrm>
          <a:prstGeom prst="line">
            <a:avLst/>
          </a:prstGeom>
          <a:noFill/>
          <a:ln w="76200">
            <a:solidFill>
              <a:schemeClr val="tx1"/>
            </a:solidFill>
            <a:prstDash val="sysDot"/>
            <a:miter lim="800000"/>
            <a:headEnd/>
            <a:tailEnd type="triangle" w="med" len="med"/>
          </a:ln>
          <a:effectLst/>
        </p:spPr>
        <p:txBody>
          <a:bodyPr wrap="none"/>
          <a:lstStyle/>
          <a:p>
            <a:endParaRPr lang="en-US"/>
          </a:p>
        </p:txBody>
      </p:sp>
      <p:sp>
        <p:nvSpPr>
          <p:cNvPr id="92175" name="Line 15"/>
          <p:cNvSpPr>
            <a:spLocks noChangeShapeType="1"/>
          </p:cNvSpPr>
          <p:nvPr/>
        </p:nvSpPr>
        <p:spPr bwMode="auto">
          <a:xfrm flipV="1">
            <a:off x="4724400" y="2797175"/>
            <a:ext cx="1600200" cy="1524000"/>
          </a:xfrm>
          <a:prstGeom prst="line">
            <a:avLst/>
          </a:prstGeom>
          <a:noFill/>
          <a:ln w="76200">
            <a:solidFill>
              <a:schemeClr val="tx1"/>
            </a:solidFill>
            <a:prstDash val="sysDot"/>
            <a:miter lim="800000"/>
            <a:headEnd/>
            <a:tailEnd type="triangle" w="med" len="med"/>
          </a:ln>
          <a:effectLst/>
        </p:spPr>
        <p:txBody>
          <a:bodyPr wrap="none"/>
          <a:lstStyle/>
          <a:p>
            <a:endParaRPr lang="en-US"/>
          </a:p>
        </p:txBody>
      </p:sp>
      <p:sp>
        <p:nvSpPr>
          <p:cNvPr id="92176" name="Text Box 16"/>
          <p:cNvSpPr txBox="1">
            <a:spLocks noChangeArrowheads="1"/>
          </p:cNvSpPr>
          <p:nvPr/>
        </p:nvSpPr>
        <p:spPr bwMode="auto">
          <a:xfrm rot="-1288900">
            <a:off x="2246313" y="3392488"/>
            <a:ext cx="2481262" cy="366712"/>
          </a:xfrm>
          <a:prstGeom prst="rect">
            <a:avLst/>
          </a:prstGeom>
          <a:noFill/>
          <a:ln w="9525">
            <a:noFill/>
            <a:miter lim="800000"/>
            <a:headEnd/>
            <a:tailEnd/>
          </a:ln>
          <a:effectLst/>
        </p:spPr>
        <p:txBody>
          <a:bodyPr wrap="none">
            <a:spAutoFit/>
          </a:bodyPr>
          <a:lstStyle/>
          <a:p>
            <a:pPr>
              <a:spcBef>
                <a:spcPct val="0"/>
              </a:spcBef>
              <a:buClrTx/>
              <a:buFontTx/>
              <a:buNone/>
            </a:pPr>
            <a:r>
              <a:rPr lang="en-US">
                <a:latin typeface="Verdana" pitchFamily="34" charset="0"/>
                <a:ea typeface="ＭＳ Ｐゴシック" pitchFamily="34" charset="-128"/>
              </a:rPr>
              <a:t>Support, As Needed</a:t>
            </a:r>
          </a:p>
        </p:txBody>
      </p:sp>
      <p:sp>
        <p:nvSpPr>
          <p:cNvPr id="92177" name="Text Box 17"/>
          <p:cNvSpPr txBox="1">
            <a:spLocks noChangeArrowheads="1"/>
          </p:cNvSpPr>
          <p:nvPr/>
        </p:nvSpPr>
        <p:spPr bwMode="auto">
          <a:xfrm rot="-2310571">
            <a:off x="3810000" y="3146425"/>
            <a:ext cx="2481263" cy="641350"/>
          </a:xfrm>
          <a:prstGeom prst="rect">
            <a:avLst/>
          </a:prstGeom>
          <a:noFill/>
          <a:ln w="9525">
            <a:noFill/>
            <a:miter lim="800000"/>
            <a:headEnd/>
            <a:tailEnd/>
          </a:ln>
          <a:effectLst/>
        </p:spPr>
        <p:txBody>
          <a:bodyPr wrap="none">
            <a:spAutoFit/>
          </a:bodyPr>
          <a:lstStyle/>
          <a:p>
            <a:pPr>
              <a:spcBef>
                <a:spcPct val="0"/>
              </a:spcBef>
              <a:buClrTx/>
              <a:buFontTx/>
              <a:buNone/>
            </a:pPr>
            <a:r>
              <a:rPr lang="en-US">
                <a:latin typeface="Verdana" pitchFamily="34" charset="0"/>
                <a:ea typeface="ＭＳ Ｐゴシック" pitchFamily="34" charset="-128"/>
              </a:rPr>
              <a:t>All Income &amp;</a:t>
            </a:r>
          </a:p>
          <a:p>
            <a:pPr>
              <a:spcBef>
                <a:spcPct val="0"/>
              </a:spcBef>
              <a:buClrTx/>
              <a:buFontTx/>
              <a:buNone/>
            </a:pPr>
            <a:r>
              <a:rPr lang="en-US">
                <a:latin typeface="Verdana" pitchFamily="34" charset="0"/>
                <a:ea typeface="ＭＳ Ｐゴシック" pitchFamily="34" charset="-128"/>
              </a:rPr>
              <a:t>Support, As Needed</a:t>
            </a:r>
          </a:p>
        </p:txBody>
      </p:sp>
      <p:sp>
        <p:nvSpPr>
          <p:cNvPr id="92178" name="Text Box 18"/>
          <p:cNvSpPr txBox="1">
            <a:spLocks noChangeArrowheads="1"/>
          </p:cNvSpPr>
          <p:nvPr/>
        </p:nvSpPr>
        <p:spPr bwMode="auto">
          <a:xfrm>
            <a:off x="669925" y="5470525"/>
            <a:ext cx="1725613" cy="701675"/>
          </a:xfrm>
          <a:prstGeom prst="rect">
            <a:avLst/>
          </a:prstGeom>
          <a:noFill/>
          <a:ln w="9525">
            <a:noFill/>
            <a:miter lim="800000"/>
            <a:headEnd/>
            <a:tailEnd/>
          </a:ln>
          <a:effectLst/>
        </p:spPr>
        <p:txBody>
          <a:bodyPr wrap="none">
            <a:spAutoFit/>
          </a:bodyPr>
          <a:lstStyle/>
          <a:p>
            <a:pPr>
              <a:spcBef>
                <a:spcPct val="0"/>
              </a:spcBef>
              <a:buClrTx/>
              <a:buFontTx/>
              <a:buNone/>
            </a:pPr>
            <a:r>
              <a:rPr lang="en-US" sz="2000">
                <a:latin typeface="Verdana" pitchFamily="34" charset="0"/>
                <a:ea typeface="ＭＳ Ｐゴシック" pitchFamily="34" charset="-128"/>
              </a:rPr>
              <a:t>Up to Credit</a:t>
            </a:r>
          </a:p>
          <a:p>
            <a:pPr>
              <a:spcBef>
                <a:spcPct val="0"/>
              </a:spcBef>
              <a:buClrTx/>
              <a:buFontTx/>
              <a:buNone/>
            </a:pPr>
            <a:r>
              <a:rPr lang="en-US" sz="2000">
                <a:latin typeface="Verdana" pitchFamily="34" charset="0"/>
                <a:ea typeface="ＭＳ Ｐゴシック" pitchFamily="34" charset="-128"/>
              </a:rPr>
              <a:t>Available</a:t>
            </a:r>
          </a:p>
        </p:txBody>
      </p:sp>
      <p:sp>
        <p:nvSpPr>
          <p:cNvPr id="92179" name="AutoShape 19"/>
          <p:cNvSpPr>
            <a:spLocks noChangeArrowheads="1"/>
          </p:cNvSpPr>
          <p:nvPr/>
        </p:nvSpPr>
        <p:spPr bwMode="auto">
          <a:xfrm>
            <a:off x="1371600" y="1577975"/>
            <a:ext cx="1752600" cy="17526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solidFill>
              <a:srgbClr val="FF3300"/>
            </a:solidFill>
            <a:miter lim="800000"/>
            <a:headEnd/>
            <a:tailEnd/>
          </a:ln>
          <a:effectLst/>
        </p:spPr>
        <p:txBody>
          <a:bodyPr wrap="none" anchor="ctr"/>
          <a:lstStyle/>
          <a:p>
            <a:endParaRPr lang="en-US"/>
          </a:p>
        </p:txBody>
      </p:sp>
      <p:pic>
        <p:nvPicPr>
          <p:cNvPr id="92180" name="Picture 20" descr="MCj02386410000[1]"/>
          <p:cNvPicPr>
            <a:picLocks noChangeAspect="1" noChangeArrowheads="1"/>
          </p:cNvPicPr>
          <p:nvPr/>
        </p:nvPicPr>
        <p:blipFill>
          <a:blip r:embed="rId5" cstate="print"/>
          <a:srcRect/>
          <a:stretch>
            <a:fillRect/>
          </a:stretch>
        </p:blipFill>
        <p:spPr bwMode="auto">
          <a:xfrm>
            <a:off x="1062038" y="1273175"/>
            <a:ext cx="1757362" cy="1231900"/>
          </a:xfrm>
          <a:prstGeom prst="rect">
            <a:avLst/>
          </a:prstGeom>
          <a:noFill/>
        </p:spPr>
      </p:pic>
      <p:sp>
        <p:nvSpPr>
          <p:cNvPr id="92181" name="AutoShape 21"/>
          <p:cNvSpPr>
            <a:spLocks noChangeArrowheads="1"/>
          </p:cNvSpPr>
          <p:nvPr/>
        </p:nvSpPr>
        <p:spPr bwMode="auto">
          <a:xfrm>
            <a:off x="5562600" y="4473575"/>
            <a:ext cx="1219200" cy="685800"/>
          </a:xfrm>
          <a:prstGeom prst="rightArrow">
            <a:avLst>
              <a:gd name="adj1" fmla="val 50000"/>
              <a:gd name="adj2" fmla="val 44444"/>
            </a:avLst>
          </a:prstGeom>
          <a:solidFill>
            <a:schemeClr val="accent1"/>
          </a:solidFill>
          <a:ln w="9525">
            <a:solidFill>
              <a:schemeClr val="tx1"/>
            </a:solidFill>
            <a:miter lim="800000"/>
            <a:headEnd/>
            <a:tailEnd/>
          </a:ln>
          <a:effectLst/>
        </p:spPr>
        <p:txBody>
          <a:bodyPr wrap="none" anchor="ct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Why Create a Bypass When Portability Exists?1</a:t>
            </a:r>
            <a:endParaRPr lang="en-US" dirty="0"/>
          </a:p>
        </p:txBody>
      </p:sp>
      <p:sp>
        <p:nvSpPr>
          <p:cNvPr id="5" name="Content Placeholder 4"/>
          <p:cNvSpPr>
            <a:spLocks noGrp="1"/>
          </p:cNvSpPr>
          <p:nvPr>
            <p:ph idx="1"/>
          </p:nvPr>
        </p:nvSpPr>
        <p:spPr/>
        <p:txBody>
          <a:bodyPr/>
          <a:lstStyle/>
          <a:p>
            <a:r>
              <a:rPr lang="en-US" smtClean="0"/>
              <a:t>To lock in the exemption, protecting against negative future changes in the law (no downside, all upside)</a:t>
            </a:r>
          </a:p>
          <a:p>
            <a:r>
              <a:rPr lang="en-US" smtClean="0"/>
              <a:t>To allow the Bypass portion to grow beyond the $5MM estate tax free</a:t>
            </a:r>
          </a:p>
          <a:p>
            <a:r>
              <a:rPr lang="en-US" smtClean="0"/>
              <a:t>To protect against dramatic rise in value of even a modest estate where estate tax does not appear to be an issue</a:t>
            </a:r>
          </a:p>
          <a:p>
            <a:r>
              <a:rPr lang="en-US" smtClean="0"/>
              <a:t>To lock in Generation Skipping Transfer Tax Exemption which is NOT portable</a:t>
            </a:r>
          </a:p>
          <a:p>
            <a:endParaRPr lang="en-US" dirty="0"/>
          </a:p>
        </p:txBody>
      </p:sp>
      <p:sp>
        <p:nvSpPr>
          <p:cNvPr id="3" name="Slide Number Placeholder 2"/>
          <p:cNvSpPr>
            <a:spLocks noGrp="1"/>
          </p:cNvSpPr>
          <p:nvPr>
            <p:ph type="sldNum" sz="quarter" idx="10"/>
          </p:nvPr>
        </p:nvSpPr>
        <p:spPr>
          <a:prstGeom prst="rect">
            <a:avLst/>
          </a:prstGeom>
        </p:spPr>
        <p:txBody>
          <a:bodyPr/>
          <a:lstStyle/>
          <a:p>
            <a:fld id="{7A0B5955-B7E9-49FD-90D6-FA35C5274257}" type="slidenum">
              <a:rPr lang="en-US" smtClean="0"/>
              <a:pPr/>
              <a:t>8</a:t>
            </a:fld>
            <a:endParaRPr lang="en-US"/>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5" name="Rectangle 5"/>
          <p:cNvSpPr>
            <a:spLocks noGrp="1" noChangeArrowheads="1"/>
          </p:cNvSpPr>
          <p:nvPr>
            <p:ph type="title"/>
          </p:nvPr>
        </p:nvSpPr>
        <p:spPr/>
        <p:txBody>
          <a:bodyPr/>
          <a:lstStyle/>
          <a:p>
            <a:r>
              <a:rPr lang="en-US" smtClean="0"/>
              <a:t>Strategies</a:t>
            </a:r>
            <a:endParaRPr lang="en-US" dirty="0"/>
          </a:p>
        </p:txBody>
      </p:sp>
      <p:sp>
        <p:nvSpPr>
          <p:cNvPr id="22" name="Slide Number Placeholder 2"/>
          <p:cNvSpPr>
            <a:spLocks noGrp="1"/>
          </p:cNvSpPr>
          <p:nvPr>
            <p:ph type="sldNum" sz="quarter" idx="10"/>
          </p:nvPr>
        </p:nvSpPr>
        <p:spPr>
          <a:prstGeom prst="rect">
            <a:avLst/>
          </a:prstGeom>
        </p:spPr>
        <p:txBody>
          <a:bodyPr/>
          <a:lstStyle/>
          <a:p>
            <a:fld id="{F5D81989-DE0F-4C03-A9C5-CA1A4AFEDFC6}" type="slidenum">
              <a:rPr lang="en-US" smtClean="0"/>
              <a:pPr/>
              <a:t>9</a:t>
            </a:fld>
            <a:endParaRPr lang="en-US"/>
          </a:p>
        </p:txBody>
      </p:sp>
      <p:sp>
        <p:nvSpPr>
          <p:cNvPr id="92162" name="Document"/>
          <p:cNvSpPr>
            <a:spLocks noEditPoints="1" noChangeArrowheads="1"/>
          </p:cNvSpPr>
          <p:nvPr/>
        </p:nvSpPr>
        <p:spPr bwMode="auto">
          <a:xfrm>
            <a:off x="152400" y="1958975"/>
            <a:ext cx="1371600" cy="1066800"/>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pPr>
              <a:spcBef>
                <a:spcPct val="0"/>
              </a:spcBef>
              <a:buClrTx/>
              <a:buFontTx/>
              <a:buNone/>
            </a:pPr>
            <a:r>
              <a:rPr lang="en-US" sz="1600">
                <a:latin typeface="Verdana" pitchFamily="34" charset="0"/>
                <a:ea typeface="ＭＳ Ｐゴシック" pitchFamily="34" charset="-128"/>
              </a:rPr>
              <a:t>Revocable</a:t>
            </a:r>
          </a:p>
          <a:p>
            <a:pPr>
              <a:spcBef>
                <a:spcPct val="0"/>
              </a:spcBef>
              <a:buClrTx/>
              <a:buFontTx/>
              <a:buNone/>
            </a:pPr>
            <a:r>
              <a:rPr lang="en-US" sz="1600">
                <a:latin typeface="Verdana" pitchFamily="34" charset="0"/>
                <a:ea typeface="ＭＳ Ｐゴシック" pitchFamily="34" charset="-128"/>
              </a:rPr>
              <a:t>Living </a:t>
            </a:r>
          </a:p>
          <a:p>
            <a:pPr>
              <a:spcBef>
                <a:spcPct val="0"/>
              </a:spcBef>
              <a:buClrTx/>
              <a:buFontTx/>
              <a:buNone/>
            </a:pPr>
            <a:r>
              <a:rPr lang="en-US" sz="1600">
                <a:latin typeface="Verdana" pitchFamily="34" charset="0"/>
                <a:ea typeface="ＭＳ Ｐゴシック" pitchFamily="34" charset="-128"/>
              </a:rPr>
              <a:t>Trust</a:t>
            </a:r>
          </a:p>
        </p:txBody>
      </p:sp>
      <p:sp>
        <p:nvSpPr>
          <p:cNvPr id="92163" name="Document"/>
          <p:cNvSpPr>
            <a:spLocks noEditPoints="1" noChangeArrowheads="1"/>
          </p:cNvSpPr>
          <p:nvPr/>
        </p:nvSpPr>
        <p:spPr bwMode="auto">
          <a:xfrm>
            <a:off x="762000" y="4244975"/>
            <a:ext cx="1447800" cy="1143000"/>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pPr>
              <a:spcBef>
                <a:spcPct val="0"/>
              </a:spcBef>
              <a:buClrTx/>
              <a:buFontTx/>
              <a:buNone/>
            </a:pPr>
            <a:r>
              <a:rPr lang="en-US">
                <a:latin typeface="Verdana" pitchFamily="34" charset="0"/>
                <a:ea typeface="ＭＳ Ｐゴシック" pitchFamily="34" charset="-128"/>
              </a:rPr>
              <a:t>Bypass Trust</a:t>
            </a:r>
          </a:p>
        </p:txBody>
      </p:sp>
      <p:sp>
        <p:nvSpPr>
          <p:cNvPr id="92164" name="Document"/>
          <p:cNvSpPr>
            <a:spLocks noEditPoints="1" noChangeArrowheads="1"/>
          </p:cNvSpPr>
          <p:nvPr/>
        </p:nvSpPr>
        <p:spPr bwMode="auto">
          <a:xfrm>
            <a:off x="7315200" y="3101975"/>
            <a:ext cx="1524000" cy="1809750"/>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pPr>
              <a:spcBef>
                <a:spcPct val="0"/>
              </a:spcBef>
              <a:buClrTx/>
              <a:buFontTx/>
              <a:buNone/>
            </a:pPr>
            <a:r>
              <a:rPr lang="en-US" sz="1600">
                <a:latin typeface="Verdana" pitchFamily="34" charset="0"/>
                <a:ea typeface="ＭＳ Ｐゴシック" pitchFamily="34" charset="-128"/>
              </a:rPr>
              <a:t>Revocable</a:t>
            </a:r>
          </a:p>
          <a:p>
            <a:pPr>
              <a:spcBef>
                <a:spcPct val="0"/>
              </a:spcBef>
              <a:buClrTx/>
              <a:buFontTx/>
              <a:buNone/>
            </a:pPr>
            <a:r>
              <a:rPr lang="en-US" sz="1600">
                <a:latin typeface="Verdana" pitchFamily="34" charset="0"/>
                <a:ea typeface="ＭＳ Ｐゴシック" pitchFamily="34" charset="-128"/>
              </a:rPr>
              <a:t>Living Trust</a:t>
            </a:r>
          </a:p>
        </p:txBody>
      </p:sp>
      <p:pic>
        <p:nvPicPr>
          <p:cNvPr id="92166" name="Picture 6" descr="MCj01571970000[1]"/>
          <p:cNvPicPr>
            <a:picLocks noChangeAspect="1" noChangeArrowheads="1"/>
          </p:cNvPicPr>
          <p:nvPr/>
        </p:nvPicPr>
        <p:blipFill>
          <a:blip r:embed="rId3" cstate="print"/>
          <a:srcRect/>
          <a:stretch>
            <a:fillRect/>
          </a:stretch>
        </p:blipFill>
        <p:spPr bwMode="auto">
          <a:xfrm>
            <a:off x="6400800" y="1501775"/>
            <a:ext cx="1346200" cy="1800225"/>
          </a:xfrm>
          <a:prstGeom prst="rect">
            <a:avLst/>
          </a:prstGeom>
          <a:noFill/>
        </p:spPr>
      </p:pic>
      <p:pic>
        <p:nvPicPr>
          <p:cNvPr id="92167" name="Picture 7" descr="MCj01571950000[1]"/>
          <p:cNvPicPr>
            <a:picLocks noChangeAspect="1" noChangeArrowheads="1"/>
          </p:cNvPicPr>
          <p:nvPr/>
        </p:nvPicPr>
        <p:blipFill>
          <a:blip r:embed="rId4" cstate="print"/>
          <a:srcRect/>
          <a:stretch>
            <a:fillRect/>
          </a:stretch>
        </p:blipFill>
        <p:spPr bwMode="auto">
          <a:xfrm>
            <a:off x="1558925" y="1501775"/>
            <a:ext cx="1412875" cy="1800225"/>
          </a:xfrm>
          <a:prstGeom prst="rect">
            <a:avLst/>
          </a:prstGeom>
          <a:noFill/>
        </p:spPr>
      </p:pic>
      <p:sp>
        <p:nvSpPr>
          <p:cNvPr id="92168" name="AutoShape 8"/>
          <p:cNvSpPr>
            <a:spLocks noChangeArrowheads="1"/>
          </p:cNvSpPr>
          <p:nvPr/>
        </p:nvSpPr>
        <p:spPr bwMode="auto">
          <a:xfrm>
            <a:off x="6705600" y="3330575"/>
            <a:ext cx="762000" cy="2209800"/>
          </a:xfrm>
          <a:prstGeom prst="downArrow">
            <a:avLst>
              <a:gd name="adj1" fmla="val 50000"/>
              <a:gd name="adj2" fmla="val 72500"/>
            </a:avLst>
          </a:prstGeom>
          <a:solidFill>
            <a:schemeClr val="accent1"/>
          </a:solidFill>
          <a:ln w="9525">
            <a:solidFill>
              <a:schemeClr val="tx1"/>
            </a:solidFill>
            <a:miter lim="800000"/>
            <a:headEnd/>
            <a:tailEnd/>
          </a:ln>
          <a:effectLst/>
        </p:spPr>
        <p:txBody>
          <a:bodyPr wrap="none" anchor="ctr"/>
          <a:lstStyle/>
          <a:p>
            <a:endParaRPr lang="en-US"/>
          </a:p>
        </p:txBody>
      </p:sp>
      <p:sp>
        <p:nvSpPr>
          <p:cNvPr id="92169" name="WordArt 9"/>
          <p:cNvSpPr>
            <a:spLocks noChangeArrowheads="1" noChangeShapeType="1" noTextEdit="1"/>
          </p:cNvSpPr>
          <p:nvPr/>
        </p:nvSpPr>
        <p:spPr bwMode="auto">
          <a:xfrm>
            <a:off x="6400800" y="5464175"/>
            <a:ext cx="2305050" cy="419100"/>
          </a:xfrm>
          <a:prstGeom prst="rect">
            <a:avLst/>
          </a:prstGeom>
        </p:spPr>
        <p:txBody>
          <a:bodyPr wrap="none" fromWordArt="1">
            <a:prstTxWarp prst="textPlain">
              <a:avLst>
                <a:gd name="adj" fmla="val 50000"/>
              </a:avLst>
            </a:prstTxWarp>
          </a:bodyPr>
          <a:lstStyle/>
          <a:p>
            <a:pPr algn="ctr">
              <a:buNone/>
            </a:pPr>
            <a:r>
              <a:rPr lang="en-US" sz="3600" kern="10" dirty="0">
                <a:ln w="9525">
                  <a:solidFill>
                    <a:srgbClr val="000000"/>
                  </a:solidFill>
                  <a:miter lim="800000"/>
                  <a:headEnd/>
                  <a:tailEnd/>
                </a:ln>
                <a:solidFill>
                  <a:schemeClr val="accent1">
                    <a:lumMod val="40000"/>
                    <a:lumOff val="60000"/>
                  </a:schemeClr>
                </a:solidFill>
                <a:latin typeface="Arial Black"/>
              </a:rPr>
              <a:t>Beneficiaries</a:t>
            </a:r>
          </a:p>
        </p:txBody>
      </p:sp>
      <p:sp>
        <p:nvSpPr>
          <p:cNvPr id="92170" name="Text Box 10"/>
          <p:cNvSpPr txBox="1">
            <a:spLocks noChangeArrowheads="1"/>
          </p:cNvSpPr>
          <p:nvPr/>
        </p:nvSpPr>
        <p:spPr bwMode="auto">
          <a:xfrm>
            <a:off x="3962400" y="5394325"/>
            <a:ext cx="1465263" cy="1006475"/>
          </a:xfrm>
          <a:prstGeom prst="rect">
            <a:avLst/>
          </a:prstGeom>
          <a:noFill/>
          <a:ln w="9525">
            <a:noFill/>
            <a:miter lim="800000"/>
            <a:headEnd/>
            <a:tailEnd/>
          </a:ln>
          <a:effectLst/>
        </p:spPr>
        <p:txBody>
          <a:bodyPr wrap="none">
            <a:spAutoFit/>
          </a:bodyPr>
          <a:lstStyle/>
          <a:p>
            <a:pPr>
              <a:spcBef>
                <a:spcPct val="0"/>
              </a:spcBef>
              <a:buClrTx/>
              <a:buFontTx/>
              <a:buNone/>
            </a:pPr>
            <a:r>
              <a:rPr lang="en-US" sz="2000">
                <a:latin typeface="Verdana" pitchFamily="34" charset="0"/>
                <a:ea typeface="ＭＳ Ｐゴシック" pitchFamily="34" charset="-128"/>
              </a:rPr>
              <a:t>Unlimited</a:t>
            </a:r>
          </a:p>
          <a:p>
            <a:pPr>
              <a:spcBef>
                <a:spcPct val="0"/>
              </a:spcBef>
              <a:buClrTx/>
              <a:buFontTx/>
              <a:buNone/>
            </a:pPr>
            <a:r>
              <a:rPr lang="en-US" sz="2000">
                <a:latin typeface="Verdana" pitchFamily="34" charset="0"/>
                <a:ea typeface="ＭＳ Ｐゴシック" pitchFamily="34" charset="-128"/>
              </a:rPr>
              <a:t>Marital </a:t>
            </a:r>
          </a:p>
          <a:p>
            <a:pPr>
              <a:spcBef>
                <a:spcPct val="0"/>
              </a:spcBef>
              <a:buClrTx/>
              <a:buFontTx/>
              <a:buNone/>
            </a:pPr>
            <a:r>
              <a:rPr lang="en-US" sz="2000">
                <a:latin typeface="Verdana" pitchFamily="34" charset="0"/>
                <a:ea typeface="ＭＳ Ｐゴシック" pitchFamily="34" charset="-128"/>
              </a:rPr>
              <a:t>Deduction</a:t>
            </a:r>
          </a:p>
        </p:txBody>
      </p:sp>
      <p:sp>
        <p:nvSpPr>
          <p:cNvPr id="92171" name="Text Box 11"/>
          <p:cNvSpPr txBox="1">
            <a:spLocks noChangeArrowheads="1"/>
          </p:cNvSpPr>
          <p:nvPr/>
        </p:nvSpPr>
        <p:spPr bwMode="auto">
          <a:xfrm>
            <a:off x="5943600" y="3727450"/>
            <a:ext cx="3152775" cy="822325"/>
          </a:xfrm>
          <a:prstGeom prst="rect">
            <a:avLst/>
          </a:prstGeom>
          <a:solidFill>
            <a:schemeClr val="accent1"/>
          </a:solidFill>
          <a:ln w="9525">
            <a:noFill/>
            <a:miter lim="800000"/>
            <a:headEnd/>
            <a:tailEnd/>
          </a:ln>
          <a:effectLst/>
        </p:spPr>
        <p:txBody>
          <a:bodyPr wrap="none">
            <a:spAutoFit/>
          </a:bodyPr>
          <a:lstStyle/>
          <a:p>
            <a:pPr>
              <a:spcBef>
                <a:spcPct val="0"/>
              </a:spcBef>
              <a:buClrTx/>
              <a:buFontTx/>
              <a:buNone/>
            </a:pPr>
            <a:r>
              <a:rPr lang="en-US" sz="2400">
                <a:solidFill>
                  <a:schemeClr val="bg1"/>
                </a:solidFill>
                <a:latin typeface="Verdana" pitchFamily="34" charset="0"/>
                <a:ea typeface="ＭＳ Ｐゴシック" pitchFamily="34" charset="-128"/>
              </a:rPr>
              <a:t>Estate Tax On $</a:t>
            </a:r>
          </a:p>
          <a:p>
            <a:pPr>
              <a:spcBef>
                <a:spcPct val="0"/>
              </a:spcBef>
              <a:buClrTx/>
              <a:buFontTx/>
              <a:buNone/>
            </a:pPr>
            <a:r>
              <a:rPr lang="en-US" sz="2400">
                <a:solidFill>
                  <a:schemeClr val="bg1"/>
                </a:solidFill>
                <a:latin typeface="Verdana" pitchFamily="34" charset="0"/>
                <a:ea typeface="ＭＳ Ｐゴシック" pitchFamily="34" charset="-128"/>
              </a:rPr>
              <a:t>Over App Exclusion</a:t>
            </a:r>
          </a:p>
        </p:txBody>
      </p:sp>
      <p:sp>
        <p:nvSpPr>
          <p:cNvPr id="92172" name="Document"/>
          <p:cNvSpPr>
            <a:spLocks noEditPoints="1" noChangeArrowheads="1"/>
          </p:cNvSpPr>
          <p:nvPr/>
        </p:nvSpPr>
        <p:spPr bwMode="auto">
          <a:xfrm>
            <a:off x="3962400" y="4244975"/>
            <a:ext cx="1600200" cy="1143000"/>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pPr>
              <a:spcBef>
                <a:spcPct val="0"/>
              </a:spcBef>
              <a:buClrTx/>
              <a:buFontTx/>
              <a:buNone/>
            </a:pPr>
            <a:r>
              <a:rPr lang="en-US">
                <a:latin typeface="Verdana" pitchFamily="34" charset="0"/>
                <a:ea typeface="ＭＳ Ｐゴシック" pitchFamily="34" charset="-128"/>
              </a:rPr>
              <a:t>Marital Trust</a:t>
            </a:r>
          </a:p>
        </p:txBody>
      </p:sp>
      <p:sp>
        <p:nvSpPr>
          <p:cNvPr id="92173" name="AutoShape 13"/>
          <p:cNvSpPr>
            <a:spLocks noChangeArrowheads="1"/>
          </p:cNvSpPr>
          <p:nvPr/>
        </p:nvSpPr>
        <p:spPr bwMode="auto">
          <a:xfrm>
            <a:off x="1219200" y="3101975"/>
            <a:ext cx="457200" cy="1143000"/>
          </a:xfrm>
          <a:prstGeom prst="downArrow">
            <a:avLst>
              <a:gd name="adj1" fmla="val 50000"/>
              <a:gd name="adj2" fmla="val 62500"/>
            </a:avLst>
          </a:prstGeom>
          <a:solidFill>
            <a:schemeClr val="accent1"/>
          </a:solidFill>
          <a:ln w="9525">
            <a:solidFill>
              <a:schemeClr val="tx1"/>
            </a:solidFill>
            <a:miter lim="800000"/>
            <a:headEnd/>
            <a:tailEnd/>
          </a:ln>
          <a:effectLst/>
        </p:spPr>
        <p:txBody>
          <a:bodyPr wrap="none" anchor="ctr"/>
          <a:lstStyle/>
          <a:p>
            <a:endParaRPr lang="en-US"/>
          </a:p>
        </p:txBody>
      </p:sp>
      <p:sp>
        <p:nvSpPr>
          <p:cNvPr id="92174" name="Line 14"/>
          <p:cNvSpPr>
            <a:spLocks noChangeShapeType="1"/>
          </p:cNvSpPr>
          <p:nvPr/>
        </p:nvSpPr>
        <p:spPr bwMode="auto">
          <a:xfrm flipV="1">
            <a:off x="2133600" y="2492375"/>
            <a:ext cx="4267200" cy="1752600"/>
          </a:xfrm>
          <a:prstGeom prst="line">
            <a:avLst/>
          </a:prstGeom>
          <a:noFill/>
          <a:ln w="76200">
            <a:solidFill>
              <a:schemeClr val="tx1"/>
            </a:solidFill>
            <a:prstDash val="sysDot"/>
            <a:miter lim="800000"/>
            <a:headEnd/>
            <a:tailEnd type="triangle" w="med" len="med"/>
          </a:ln>
          <a:effectLst/>
        </p:spPr>
        <p:txBody>
          <a:bodyPr wrap="none"/>
          <a:lstStyle/>
          <a:p>
            <a:endParaRPr lang="en-US"/>
          </a:p>
        </p:txBody>
      </p:sp>
      <p:sp>
        <p:nvSpPr>
          <p:cNvPr id="92175" name="Line 15"/>
          <p:cNvSpPr>
            <a:spLocks noChangeShapeType="1"/>
          </p:cNvSpPr>
          <p:nvPr/>
        </p:nvSpPr>
        <p:spPr bwMode="auto">
          <a:xfrm flipV="1">
            <a:off x="4724400" y="2720975"/>
            <a:ext cx="1600200" cy="1524000"/>
          </a:xfrm>
          <a:prstGeom prst="line">
            <a:avLst/>
          </a:prstGeom>
          <a:noFill/>
          <a:ln w="76200">
            <a:solidFill>
              <a:schemeClr val="tx1"/>
            </a:solidFill>
            <a:prstDash val="sysDot"/>
            <a:miter lim="800000"/>
            <a:headEnd/>
            <a:tailEnd type="triangle" w="med" len="med"/>
          </a:ln>
          <a:effectLst/>
        </p:spPr>
        <p:txBody>
          <a:bodyPr wrap="none"/>
          <a:lstStyle/>
          <a:p>
            <a:endParaRPr lang="en-US"/>
          </a:p>
        </p:txBody>
      </p:sp>
      <p:sp>
        <p:nvSpPr>
          <p:cNvPr id="92176" name="Text Box 16"/>
          <p:cNvSpPr txBox="1">
            <a:spLocks noChangeArrowheads="1"/>
          </p:cNvSpPr>
          <p:nvPr/>
        </p:nvSpPr>
        <p:spPr bwMode="auto">
          <a:xfrm rot="-1288900">
            <a:off x="2246313" y="3316288"/>
            <a:ext cx="2481262" cy="366712"/>
          </a:xfrm>
          <a:prstGeom prst="rect">
            <a:avLst/>
          </a:prstGeom>
          <a:noFill/>
          <a:ln w="9525">
            <a:noFill/>
            <a:miter lim="800000"/>
            <a:headEnd/>
            <a:tailEnd/>
          </a:ln>
          <a:effectLst/>
        </p:spPr>
        <p:txBody>
          <a:bodyPr wrap="none">
            <a:spAutoFit/>
          </a:bodyPr>
          <a:lstStyle/>
          <a:p>
            <a:pPr>
              <a:spcBef>
                <a:spcPct val="0"/>
              </a:spcBef>
              <a:buClrTx/>
              <a:buFontTx/>
              <a:buNone/>
            </a:pPr>
            <a:r>
              <a:rPr lang="en-US">
                <a:latin typeface="Verdana" pitchFamily="34" charset="0"/>
                <a:ea typeface="ＭＳ Ｐゴシック" pitchFamily="34" charset="-128"/>
              </a:rPr>
              <a:t>Support, As Needed</a:t>
            </a:r>
          </a:p>
        </p:txBody>
      </p:sp>
      <p:sp>
        <p:nvSpPr>
          <p:cNvPr id="92177" name="Text Box 17"/>
          <p:cNvSpPr txBox="1">
            <a:spLocks noChangeArrowheads="1"/>
          </p:cNvSpPr>
          <p:nvPr/>
        </p:nvSpPr>
        <p:spPr bwMode="auto">
          <a:xfrm rot="-2310571">
            <a:off x="3810000" y="3070225"/>
            <a:ext cx="2481263" cy="641350"/>
          </a:xfrm>
          <a:prstGeom prst="rect">
            <a:avLst/>
          </a:prstGeom>
          <a:noFill/>
          <a:ln w="9525">
            <a:noFill/>
            <a:miter lim="800000"/>
            <a:headEnd/>
            <a:tailEnd/>
          </a:ln>
          <a:effectLst/>
        </p:spPr>
        <p:txBody>
          <a:bodyPr wrap="none">
            <a:spAutoFit/>
          </a:bodyPr>
          <a:lstStyle/>
          <a:p>
            <a:pPr>
              <a:spcBef>
                <a:spcPct val="0"/>
              </a:spcBef>
              <a:buClrTx/>
              <a:buFontTx/>
              <a:buNone/>
            </a:pPr>
            <a:r>
              <a:rPr lang="en-US">
                <a:latin typeface="Verdana" pitchFamily="34" charset="0"/>
                <a:ea typeface="ＭＳ Ｐゴシック" pitchFamily="34" charset="-128"/>
              </a:rPr>
              <a:t>All Income &amp;</a:t>
            </a:r>
          </a:p>
          <a:p>
            <a:pPr>
              <a:spcBef>
                <a:spcPct val="0"/>
              </a:spcBef>
              <a:buClrTx/>
              <a:buFontTx/>
              <a:buNone/>
            </a:pPr>
            <a:r>
              <a:rPr lang="en-US">
                <a:latin typeface="Verdana" pitchFamily="34" charset="0"/>
                <a:ea typeface="ＭＳ Ｐゴシック" pitchFamily="34" charset="-128"/>
              </a:rPr>
              <a:t>Support, As Needed</a:t>
            </a:r>
          </a:p>
        </p:txBody>
      </p:sp>
      <p:sp>
        <p:nvSpPr>
          <p:cNvPr id="92178" name="Text Box 18"/>
          <p:cNvSpPr txBox="1">
            <a:spLocks noChangeArrowheads="1"/>
          </p:cNvSpPr>
          <p:nvPr/>
        </p:nvSpPr>
        <p:spPr bwMode="auto">
          <a:xfrm>
            <a:off x="669925" y="5394325"/>
            <a:ext cx="1725613" cy="701675"/>
          </a:xfrm>
          <a:prstGeom prst="rect">
            <a:avLst/>
          </a:prstGeom>
          <a:noFill/>
          <a:ln w="9525">
            <a:noFill/>
            <a:miter lim="800000"/>
            <a:headEnd/>
            <a:tailEnd/>
          </a:ln>
          <a:effectLst/>
        </p:spPr>
        <p:txBody>
          <a:bodyPr wrap="none">
            <a:spAutoFit/>
          </a:bodyPr>
          <a:lstStyle/>
          <a:p>
            <a:pPr>
              <a:spcBef>
                <a:spcPct val="0"/>
              </a:spcBef>
              <a:buClrTx/>
              <a:buFontTx/>
              <a:buNone/>
            </a:pPr>
            <a:r>
              <a:rPr lang="en-US" sz="2000" dirty="0">
                <a:latin typeface="Verdana" pitchFamily="34" charset="0"/>
                <a:ea typeface="ＭＳ Ｐゴシック" pitchFamily="34" charset="-128"/>
              </a:rPr>
              <a:t>Up to Credit</a:t>
            </a:r>
          </a:p>
          <a:p>
            <a:pPr>
              <a:spcBef>
                <a:spcPct val="0"/>
              </a:spcBef>
              <a:buClrTx/>
              <a:buFontTx/>
              <a:buNone/>
            </a:pPr>
            <a:r>
              <a:rPr lang="en-US" sz="2000" dirty="0">
                <a:latin typeface="Verdana" pitchFamily="34" charset="0"/>
                <a:ea typeface="ＭＳ Ｐゴシック" pitchFamily="34" charset="-128"/>
              </a:rPr>
              <a:t>Available</a:t>
            </a:r>
          </a:p>
        </p:txBody>
      </p:sp>
      <p:sp>
        <p:nvSpPr>
          <p:cNvPr id="92179" name="AutoShape 19"/>
          <p:cNvSpPr>
            <a:spLocks noChangeArrowheads="1"/>
          </p:cNvSpPr>
          <p:nvPr/>
        </p:nvSpPr>
        <p:spPr bwMode="auto">
          <a:xfrm>
            <a:off x="1371600" y="1501775"/>
            <a:ext cx="1752600" cy="17526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solidFill>
              <a:srgbClr val="FF3300"/>
            </a:solidFill>
            <a:miter lim="800000"/>
            <a:headEnd/>
            <a:tailEnd/>
          </a:ln>
          <a:effectLst/>
        </p:spPr>
        <p:txBody>
          <a:bodyPr wrap="none" anchor="ctr"/>
          <a:lstStyle/>
          <a:p>
            <a:endParaRPr lang="en-US"/>
          </a:p>
        </p:txBody>
      </p:sp>
      <p:pic>
        <p:nvPicPr>
          <p:cNvPr id="92180" name="Picture 20" descr="MCj02386410000[1]"/>
          <p:cNvPicPr>
            <a:picLocks noChangeAspect="1" noChangeArrowheads="1"/>
          </p:cNvPicPr>
          <p:nvPr/>
        </p:nvPicPr>
        <p:blipFill>
          <a:blip r:embed="rId5" cstate="print"/>
          <a:srcRect/>
          <a:stretch>
            <a:fillRect/>
          </a:stretch>
        </p:blipFill>
        <p:spPr bwMode="auto">
          <a:xfrm>
            <a:off x="1062038" y="1196975"/>
            <a:ext cx="1757362" cy="1231900"/>
          </a:xfrm>
          <a:prstGeom prst="rect">
            <a:avLst/>
          </a:prstGeom>
          <a:noFill/>
        </p:spPr>
      </p:pic>
      <p:sp>
        <p:nvSpPr>
          <p:cNvPr id="92181" name="AutoShape 21"/>
          <p:cNvSpPr>
            <a:spLocks noChangeArrowheads="1"/>
          </p:cNvSpPr>
          <p:nvPr/>
        </p:nvSpPr>
        <p:spPr bwMode="auto">
          <a:xfrm>
            <a:off x="5562600" y="4397375"/>
            <a:ext cx="1219200" cy="685800"/>
          </a:xfrm>
          <a:prstGeom prst="rightArrow">
            <a:avLst>
              <a:gd name="adj1" fmla="val 50000"/>
              <a:gd name="adj2" fmla="val 44444"/>
            </a:avLst>
          </a:prstGeom>
          <a:solidFill>
            <a:schemeClr val="accent1"/>
          </a:solidFill>
          <a:ln w="9525">
            <a:solidFill>
              <a:schemeClr val="tx1"/>
            </a:solidFill>
            <a:miter lim="800000"/>
            <a:headEnd/>
            <a:tailEnd/>
          </a:ln>
          <a:effectLst/>
        </p:spPr>
        <p:txBody>
          <a:bodyPr wrap="none" anchor="ct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Theme1">
  <a:themeElements>
    <a:clrScheme name="Presentation1 8">
      <a:dk1>
        <a:srgbClr val="000000"/>
      </a:dk1>
      <a:lt1>
        <a:srgbClr val="FFFFFF"/>
      </a:lt1>
      <a:dk2>
        <a:srgbClr val="990033"/>
      </a:dk2>
      <a:lt2>
        <a:srgbClr val="969696"/>
      </a:lt2>
      <a:accent1>
        <a:srgbClr val="3333CC"/>
      </a:accent1>
      <a:accent2>
        <a:srgbClr val="DCAD00"/>
      </a:accent2>
      <a:accent3>
        <a:srgbClr val="FFFFFF"/>
      </a:accent3>
      <a:accent4>
        <a:srgbClr val="000000"/>
      </a:accent4>
      <a:accent5>
        <a:srgbClr val="ADADE2"/>
      </a:accent5>
      <a:accent6>
        <a:srgbClr val="C79C00"/>
      </a:accent6>
      <a:hlink>
        <a:srgbClr val="9900CC"/>
      </a:hlink>
      <a:folHlink>
        <a:srgbClr val="006600"/>
      </a:folHlink>
    </a:clrScheme>
    <a:fontScheme name="Presentation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ts val="600"/>
          </a:spcBef>
          <a:spcAft>
            <a:spcPct val="0"/>
          </a:spcAft>
          <a:buClr>
            <a:srgbClr val="990033"/>
          </a:buClr>
          <a:buSzTx/>
          <a:buFontTx/>
          <a:buChar char="•"/>
          <a:tabLst/>
          <a:defRPr kumimoji="0" lang="en-US" sz="1800" b="0" i="0" u="none" strike="noStrike" cap="none" normalizeH="0" baseline="0" smtClean="0">
            <a:ln>
              <a:noFill/>
            </a:ln>
            <a:solidFill>
              <a:schemeClr val="tx1"/>
            </a:solidFill>
            <a:effectLst/>
            <a:latin typeface="Frutiger 55 Roman"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ts val="600"/>
          </a:spcBef>
          <a:spcAft>
            <a:spcPct val="0"/>
          </a:spcAft>
          <a:buClr>
            <a:srgbClr val="990033"/>
          </a:buClr>
          <a:buSzTx/>
          <a:buFontTx/>
          <a:buChar char="•"/>
          <a:tabLst/>
          <a:defRPr kumimoji="0" lang="en-US" sz="1800" b="0" i="0" u="none" strike="noStrike" cap="none" normalizeH="0" baseline="0" smtClean="0">
            <a:ln>
              <a:noFill/>
            </a:ln>
            <a:solidFill>
              <a:schemeClr val="tx1"/>
            </a:solidFill>
            <a:effectLst/>
            <a:latin typeface="Frutiger 55 Roman" pitchFamily="34" charset="0"/>
          </a:defRPr>
        </a:defPPr>
      </a:lstStyle>
    </a:lnDef>
  </a:objectDefaults>
  <a:extraClrSchemeLst>
    <a:extraClrScheme>
      <a:clrScheme name="Presentation1 1">
        <a:dk1>
          <a:srgbClr val="220011"/>
        </a:dk1>
        <a:lt1>
          <a:srgbClr val="FFFFCC"/>
        </a:lt1>
        <a:dk2>
          <a:srgbClr val="660033"/>
        </a:dk2>
        <a:lt2>
          <a:srgbClr val="FFCC00"/>
        </a:lt2>
        <a:accent1>
          <a:srgbClr val="CC0099"/>
        </a:accent1>
        <a:accent2>
          <a:srgbClr val="56002B"/>
        </a:accent2>
        <a:accent3>
          <a:srgbClr val="B8AAAD"/>
        </a:accent3>
        <a:accent4>
          <a:srgbClr val="DADAAE"/>
        </a:accent4>
        <a:accent5>
          <a:srgbClr val="E2AACA"/>
        </a:accent5>
        <a:accent6>
          <a:srgbClr val="4D0026"/>
        </a:accent6>
        <a:hlink>
          <a:srgbClr val="9C004E"/>
        </a:hlink>
        <a:folHlink>
          <a:srgbClr val="FF6600"/>
        </a:folHlink>
      </a:clrScheme>
      <a:clrMap bg1="dk2" tx1="lt1" bg2="dk1" tx2="lt2" accent1="accent1" accent2="accent2" accent3="accent3" accent4="accent4" accent5="accent5" accent6="accent6" hlink="hlink" folHlink="folHlink"/>
    </a:extraClrScheme>
    <a:extraClrScheme>
      <a:clrScheme name="Presentation1 2">
        <a:dk1>
          <a:srgbClr val="001600"/>
        </a:dk1>
        <a:lt1>
          <a:srgbClr val="669900"/>
        </a:lt1>
        <a:dk2>
          <a:srgbClr val="000000"/>
        </a:dk2>
        <a:lt2>
          <a:srgbClr val="006600"/>
        </a:lt2>
        <a:accent1>
          <a:srgbClr val="336600"/>
        </a:accent1>
        <a:accent2>
          <a:srgbClr val="89BA00"/>
        </a:accent2>
        <a:accent3>
          <a:srgbClr val="B8CAAA"/>
        </a:accent3>
        <a:accent4>
          <a:srgbClr val="001100"/>
        </a:accent4>
        <a:accent5>
          <a:srgbClr val="ADB8AA"/>
        </a:accent5>
        <a:accent6>
          <a:srgbClr val="7CA800"/>
        </a:accent6>
        <a:hlink>
          <a:srgbClr val="FFCC00"/>
        </a:hlink>
        <a:folHlink>
          <a:srgbClr val="FF7C80"/>
        </a:folHlink>
      </a:clrScheme>
      <a:clrMap bg1="lt1" tx1="dk1" bg2="lt2" tx2="dk2" accent1="accent1" accent2="accent2" accent3="accent3" accent4="accent4" accent5="accent5" accent6="accent6" hlink="hlink" folHlink="folHlink"/>
    </a:extraClrScheme>
    <a:extraClrScheme>
      <a:clrScheme name="Presentation1 3">
        <a:dk1>
          <a:srgbClr val="000000"/>
        </a:dk1>
        <a:lt1>
          <a:srgbClr val="B2B2B2"/>
        </a:lt1>
        <a:dk2>
          <a:srgbClr val="000000"/>
        </a:dk2>
        <a:lt2>
          <a:srgbClr val="777777"/>
        </a:lt2>
        <a:accent1>
          <a:srgbClr val="CBCBCB"/>
        </a:accent1>
        <a:accent2>
          <a:srgbClr val="969696"/>
        </a:accent2>
        <a:accent3>
          <a:srgbClr val="D5D5D5"/>
        </a:accent3>
        <a:accent4>
          <a:srgbClr val="000000"/>
        </a:accent4>
        <a:accent5>
          <a:srgbClr val="E2E2E2"/>
        </a:accent5>
        <a:accent6>
          <a:srgbClr val="878787"/>
        </a:accent6>
        <a:hlink>
          <a:srgbClr val="333333"/>
        </a:hlink>
        <a:folHlink>
          <a:srgbClr val="777777"/>
        </a:folHlink>
      </a:clrScheme>
      <a:clrMap bg1="lt1" tx1="dk1" bg2="lt2" tx2="dk2" accent1="accent1" accent2="accent2" accent3="accent3" accent4="accent4" accent5="accent5" accent6="accent6" hlink="hlink" folHlink="folHlink"/>
    </a:extraClrScheme>
    <a:extraClrScheme>
      <a:clrScheme name="Presentation1 4">
        <a:dk1>
          <a:srgbClr val="000F1E"/>
        </a:dk1>
        <a:lt1>
          <a:srgbClr val="FFFFFF"/>
        </a:lt1>
        <a:dk2>
          <a:srgbClr val="003366"/>
        </a:dk2>
        <a:lt2>
          <a:srgbClr val="33CCCC"/>
        </a:lt2>
        <a:accent1>
          <a:srgbClr val="006699"/>
        </a:accent1>
        <a:accent2>
          <a:srgbClr val="003366"/>
        </a:accent2>
        <a:accent3>
          <a:srgbClr val="AAADB8"/>
        </a:accent3>
        <a:accent4>
          <a:srgbClr val="DADADA"/>
        </a:accent4>
        <a:accent5>
          <a:srgbClr val="AAB8CA"/>
        </a:accent5>
        <a:accent6>
          <a:srgbClr val="002D5C"/>
        </a:accent6>
        <a:hlink>
          <a:srgbClr val="0099CC"/>
        </a:hlink>
        <a:folHlink>
          <a:srgbClr val="009999"/>
        </a:folHlink>
      </a:clrScheme>
      <a:clrMap bg1="dk2" tx1="lt1" bg2="dk1" tx2="lt2" accent1="accent1" accent2="accent2" accent3="accent3" accent4="accent4" accent5="accent5" accent6="accent6" hlink="hlink" folHlink="folHlink"/>
    </a:extraClrScheme>
    <a:extraClrScheme>
      <a:clrScheme name="Presentation1 5">
        <a:dk1>
          <a:srgbClr val="002F2E"/>
        </a:dk1>
        <a:lt1>
          <a:srgbClr val="FFFFFF"/>
        </a:lt1>
        <a:dk2>
          <a:srgbClr val="008080"/>
        </a:dk2>
        <a:lt2>
          <a:srgbClr val="66FFCC"/>
        </a:lt2>
        <a:accent1>
          <a:srgbClr val="0099CC"/>
        </a:accent1>
        <a:accent2>
          <a:srgbClr val="005250"/>
        </a:accent2>
        <a:accent3>
          <a:srgbClr val="AAC0C0"/>
        </a:accent3>
        <a:accent4>
          <a:srgbClr val="DADADA"/>
        </a:accent4>
        <a:accent5>
          <a:srgbClr val="AACAE2"/>
        </a:accent5>
        <a:accent6>
          <a:srgbClr val="004948"/>
        </a:accent6>
        <a:hlink>
          <a:srgbClr val="00CC99"/>
        </a:hlink>
        <a:folHlink>
          <a:srgbClr val="009999"/>
        </a:folHlink>
      </a:clrScheme>
      <a:clrMap bg1="dk2" tx1="lt1" bg2="dk1" tx2="lt2" accent1="accent1" accent2="accent2" accent3="accent3" accent4="accent4" accent5="accent5" accent6="accent6" hlink="hlink" folHlink="folHlink"/>
    </a:extraClrScheme>
    <a:extraClrScheme>
      <a:clrScheme name="Presentation1 6">
        <a:dk1>
          <a:srgbClr val="000022"/>
        </a:dk1>
        <a:lt1>
          <a:srgbClr val="FFFFFF"/>
        </a:lt1>
        <a:dk2>
          <a:srgbClr val="000066"/>
        </a:dk2>
        <a:lt2>
          <a:srgbClr val="FFCC00"/>
        </a:lt2>
        <a:accent1>
          <a:srgbClr val="666699"/>
        </a:accent1>
        <a:accent2>
          <a:srgbClr val="000048"/>
        </a:accent2>
        <a:accent3>
          <a:srgbClr val="AAAAB8"/>
        </a:accent3>
        <a:accent4>
          <a:srgbClr val="DADADA"/>
        </a:accent4>
        <a:accent5>
          <a:srgbClr val="B8B8CA"/>
        </a:accent5>
        <a:accent6>
          <a:srgbClr val="000040"/>
        </a:accent6>
        <a:hlink>
          <a:srgbClr val="9999FF"/>
        </a:hlink>
        <a:folHlink>
          <a:srgbClr val="000099"/>
        </a:folHlink>
      </a:clrScheme>
      <a:clrMap bg1="dk2" tx1="lt1" bg2="dk1" tx2="lt2" accent1="accent1" accent2="accent2" accent3="accent3" accent4="accent4" accent5="accent5" accent6="accent6" hlink="hlink" folHlink="folHlink"/>
    </a:extraClrScheme>
    <a:extraClrScheme>
      <a:clrScheme name="Presentation1 7">
        <a:dk1>
          <a:srgbClr val="000000"/>
        </a:dk1>
        <a:lt1>
          <a:srgbClr val="FFFFFF"/>
        </a:lt1>
        <a:dk2>
          <a:srgbClr val="990033"/>
        </a:dk2>
        <a:lt2>
          <a:srgbClr val="969696"/>
        </a:lt2>
        <a:accent1>
          <a:srgbClr val="3333CC"/>
        </a:accent1>
        <a:accent2>
          <a:srgbClr val="DCAD00"/>
        </a:accent2>
        <a:accent3>
          <a:srgbClr val="FFFFFF"/>
        </a:accent3>
        <a:accent4>
          <a:srgbClr val="000000"/>
        </a:accent4>
        <a:accent5>
          <a:srgbClr val="ADADE2"/>
        </a:accent5>
        <a:accent6>
          <a:srgbClr val="C79C00"/>
        </a:accent6>
        <a:hlink>
          <a:srgbClr val="9900CC"/>
        </a:hlink>
        <a:folHlink>
          <a:srgbClr val="008000"/>
        </a:folHlink>
      </a:clrScheme>
      <a:clrMap bg1="lt1" tx1="dk1" bg2="lt2" tx2="dk2" accent1="accent1" accent2="accent2" accent3="accent3" accent4="accent4" accent5="accent5" accent6="accent6" hlink="hlink" folHlink="folHlink"/>
    </a:extraClrScheme>
    <a:extraClrScheme>
      <a:clrScheme name="Presentation1 8">
        <a:dk1>
          <a:srgbClr val="000000"/>
        </a:dk1>
        <a:lt1>
          <a:srgbClr val="FFFFFF"/>
        </a:lt1>
        <a:dk2>
          <a:srgbClr val="990033"/>
        </a:dk2>
        <a:lt2>
          <a:srgbClr val="969696"/>
        </a:lt2>
        <a:accent1>
          <a:srgbClr val="3333CC"/>
        </a:accent1>
        <a:accent2>
          <a:srgbClr val="DCAD00"/>
        </a:accent2>
        <a:accent3>
          <a:srgbClr val="FFFFFF"/>
        </a:accent3>
        <a:accent4>
          <a:srgbClr val="000000"/>
        </a:accent4>
        <a:accent5>
          <a:srgbClr val="ADADE2"/>
        </a:accent5>
        <a:accent6>
          <a:srgbClr val="C79C00"/>
        </a:accent6>
        <a:hlink>
          <a:srgbClr val="9900CC"/>
        </a:hlink>
        <a:folHlink>
          <a:srgbClr val="0066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ts val="600"/>
          </a:spcBef>
          <a:spcAft>
            <a:spcPct val="0"/>
          </a:spcAft>
          <a:buClr>
            <a:srgbClr val="990033"/>
          </a:buClr>
          <a:buSzTx/>
          <a:buFontTx/>
          <a:buChar char="•"/>
          <a:tabLst/>
          <a:defRPr kumimoji="0" lang="en-US" sz="1800" b="0" i="0" u="none" strike="noStrike" cap="none" normalizeH="0" baseline="0" smtClean="0">
            <a:ln>
              <a:noFill/>
            </a:ln>
            <a:solidFill>
              <a:schemeClr val="tx1"/>
            </a:solidFill>
            <a:effectLst/>
            <a:latin typeface="Frutiger 55 Roman"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ts val="600"/>
          </a:spcBef>
          <a:spcAft>
            <a:spcPct val="0"/>
          </a:spcAft>
          <a:buClr>
            <a:srgbClr val="990033"/>
          </a:buClr>
          <a:buSzTx/>
          <a:buFontTx/>
          <a:buChar char="•"/>
          <a:tabLst/>
          <a:defRPr kumimoji="0" lang="en-US" sz="1800" b="0" i="0" u="none" strike="noStrike" cap="none" normalizeH="0" baseline="0" smtClean="0">
            <a:ln>
              <a:noFill/>
            </a:ln>
            <a:solidFill>
              <a:schemeClr val="tx1"/>
            </a:solidFill>
            <a:effectLst/>
            <a:latin typeface="Frutiger 55 Roman"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Presentation1">
  <a:themeElements>
    <a:clrScheme name="Presentation1 8">
      <a:dk1>
        <a:srgbClr val="000000"/>
      </a:dk1>
      <a:lt1>
        <a:srgbClr val="FFFFFF"/>
      </a:lt1>
      <a:dk2>
        <a:srgbClr val="990033"/>
      </a:dk2>
      <a:lt2>
        <a:srgbClr val="969696"/>
      </a:lt2>
      <a:accent1>
        <a:srgbClr val="3333CC"/>
      </a:accent1>
      <a:accent2>
        <a:srgbClr val="DCAD00"/>
      </a:accent2>
      <a:accent3>
        <a:srgbClr val="FFFFFF"/>
      </a:accent3>
      <a:accent4>
        <a:srgbClr val="000000"/>
      </a:accent4>
      <a:accent5>
        <a:srgbClr val="ADADE2"/>
      </a:accent5>
      <a:accent6>
        <a:srgbClr val="C79C00"/>
      </a:accent6>
      <a:hlink>
        <a:srgbClr val="9900CC"/>
      </a:hlink>
      <a:folHlink>
        <a:srgbClr val="006600"/>
      </a:folHlink>
    </a:clrScheme>
    <a:fontScheme name="Presentation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ts val="600"/>
          </a:spcBef>
          <a:spcAft>
            <a:spcPct val="0"/>
          </a:spcAft>
          <a:buClr>
            <a:srgbClr val="990033"/>
          </a:buClr>
          <a:buSzTx/>
          <a:buFontTx/>
          <a:buChar char="•"/>
          <a:tabLst/>
          <a:defRPr kumimoji="0" lang="en-US" sz="1800" b="0" i="0" u="none" strike="noStrike" cap="none" normalizeH="0" baseline="0" smtClean="0">
            <a:ln>
              <a:noFill/>
            </a:ln>
            <a:solidFill>
              <a:schemeClr val="tx1"/>
            </a:solidFill>
            <a:effectLst/>
            <a:latin typeface="Frutiger 55 Roman"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ts val="600"/>
          </a:spcBef>
          <a:spcAft>
            <a:spcPct val="0"/>
          </a:spcAft>
          <a:buClr>
            <a:srgbClr val="990033"/>
          </a:buClr>
          <a:buSzTx/>
          <a:buFontTx/>
          <a:buChar char="•"/>
          <a:tabLst/>
          <a:defRPr kumimoji="0" lang="en-US" sz="1800" b="0" i="0" u="none" strike="noStrike" cap="none" normalizeH="0" baseline="0" smtClean="0">
            <a:ln>
              <a:noFill/>
            </a:ln>
            <a:solidFill>
              <a:schemeClr val="tx1"/>
            </a:solidFill>
            <a:effectLst/>
            <a:latin typeface="Frutiger 55 Roman" pitchFamily="34" charset="0"/>
          </a:defRPr>
        </a:defPPr>
      </a:lstStyle>
    </a:lnDef>
  </a:objectDefaults>
  <a:extraClrSchemeLst>
    <a:extraClrScheme>
      <a:clrScheme name="Presentation1 1">
        <a:dk1>
          <a:srgbClr val="220011"/>
        </a:dk1>
        <a:lt1>
          <a:srgbClr val="FFFFCC"/>
        </a:lt1>
        <a:dk2>
          <a:srgbClr val="660033"/>
        </a:dk2>
        <a:lt2>
          <a:srgbClr val="FFCC00"/>
        </a:lt2>
        <a:accent1>
          <a:srgbClr val="CC0099"/>
        </a:accent1>
        <a:accent2>
          <a:srgbClr val="56002B"/>
        </a:accent2>
        <a:accent3>
          <a:srgbClr val="B8AAAD"/>
        </a:accent3>
        <a:accent4>
          <a:srgbClr val="DADAAE"/>
        </a:accent4>
        <a:accent5>
          <a:srgbClr val="E2AACA"/>
        </a:accent5>
        <a:accent6>
          <a:srgbClr val="4D0026"/>
        </a:accent6>
        <a:hlink>
          <a:srgbClr val="9C004E"/>
        </a:hlink>
        <a:folHlink>
          <a:srgbClr val="FF6600"/>
        </a:folHlink>
      </a:clrScheme>
      <a:clrMap bg1="dk2" tx1="lt1" bg2="dk1" tx2="lt2" accent1="accent1" accent2="accent2" accent3="accent3" accent4="accent4" accent5="accent5" accent6="accent6" hlink="hlink" folHlink="folHlink"/>
    </a:extraClrScheme>
    <a:extraClrScheme>
      <a:clrScheme name="Presentation1 2">
        <a:dk1>
          <a:srgbClr val="001600"/>
        </a:dk1>
        <a:lt1>
          <a:srgbClr val="669900"/>
        </a:lt1>
        <a:dk2>
          <a:srgbClr val="000000"/>
        </a:dk2>
        <a:lt2>
          <a:srgbClr val="006600"/>
        </a:lt2>
        <a:accent1>
          <a:srgbClr val="336600"/>
        </a:accent1>
        <a:accent2>
          <a:srgbClr val="89BA00"/>
        </a:accent2>
        <a:accent3>
          <a:srgbClr val="B8CAAA"/>
        </a:accent3>
        <a:accent4>
          <a:srgbClr val="001100"/>
        </a:accent4>
        <a:accent5>
          <a:srgbClr val="ADB8AA"/>
        </a:accent5>
        <a:accent6>
          <a:srgbClr val="7CA800"/>
        </a:accent6>
        <a:hlink>
          <a:srgbClr val="FFCC00"/>
        </a:hlink>
        <a:folHlink>
          <a:srgbClr val="FF7C80"/>
        </a:folHlink>
      </a:clrScheme>
      <a:clrMap bg1="lt1" tx1="dk1" bg2="lt2" tx2="dk2" accent1="accent1" accent2="accent2" accent3="accent3" accent4="accent4" accent5="accent5" accent6="accent6" hlink="hlink" folHlink="folHlink"/>
    </a:extraClrScheme>
    <a:extraClrScheme>
      <a:clrScheme name="Presentation1 3">
        <a:dk1>
          <a:srgbClr val="000000"/>
        </a:dk1>
        <a:lt1>
          <a:srgbClr val="B2B2B2"/>
        </a:lt1>
        <a:dk2>
          <a:srgbClr val="000000"/>
        </a:dk2>
        <a:lt2>
          <a:srgbClr val="777777"/>
        </a:lt2>
        <a:accent1>
          <a:srgbClr val="CBCBCB"/>
        </a:accent1>
        <a:accent2>
          <a:srgbClr val="969696"/>
        </a:accent2>
        <a:accent3>
          <a:srgbClr val="D5D5D5"/>
        </a:accent3>
        <a:accent4>
          <a:srgbClr val="000000"/>
        </a:accent4>
        <a:accent5>
          <a:srgbClr val="E2E2E2"/>
        </a:accent5>
        <a:accent6>
          <a:srgbClr val="878787"/>
        </a:accent6>
        <a:hlink>
          <a:srgbClr val="333333"/>
        </a:hlink>
        <a:folHlink>
          <a:srgbClr val="777777"/>
        </a:folHlink>
      </a:clrScheme>
      <a:clrMap bg1="lt1" tx1="dk1" bg2="lt2" tx2="dk2" accent1="accent1" accent2="accent2" accent3="accent3" accent4="accent4" accent5="accent5" accent6="accent6" hlink="hlink" folHlink="folHlink"/>
    </a:extraClrScheme>
    <a:extraClrScheme>
      <a:clrScheme name="Presentation1 4">
        <a:dk1>
          <a:srgbClr val="000F1E"/>
        </a:dk1>
        <a:lt1>
          <a:srgbClr val="FFFFFF"/>
        </a:lt1>
        <a:dk2>
          <a:srgbClr val="003366"/>
        </a:dk2>
        <a:lt2>
          <a:srgbClr val="33CCCC"/>
        </a:lt2>
        <a:accent1>
          <a:srgbClr val="006699"/>
        </a:accent1>
        <a:accent2>
          <a:srgbClr val="003366"/>
        </a:accent2>
        <a:accent3>
          <a:srgbClr val="AAADB8"/>
        </a:accent3>
        <a:accent4>
          <a:srgbClr val="DADADA"/>
        </a:accent4>
        <a:accent5>
          <a:srgbClr val="AAB8CA"/>
        </a:accent5>
        <a:accent6>
          <a:srgbClr val="002D5C"/>
        </a:accent6>
        <a:hlink>
          <a:srgbClr val="0099CC"/>
        </a:hlink>
        <a:folHlink>
          <a:srgbClr val="009999"/>
        </a:folHlink>
      </a:clrScheme>
      <a:clrMap bg1="dk2" tx1="lt1" bg2="dk1" tx2="lt2" accent1="accent1" accent2="accent2" accent3="accent3" accent4="accent4" accent5="accent5" accent6="accent6" hlink="hlink" folHlink="folHlink"/>
    </a:extraClrScheme>
    <a:extraClrScheme>
      <a:clrScheme name="Presentation1 5">
        <a:dk1>
          <a:srgbClr val="002F2E"/>
        </a:dk1>
        <a:lt1>
          <a:srgbClr val="FFFFFF"/>
        </a:lt1>
        <a:dk2>
          <a:srgbClr val="008080"/>
        </a:dk2>
        <a:lt2>
          <a:srgbClr val="66FFCC"/>
        </a:lt2>
        <a:accent1>
          <a:srgbClr val="0099CC"/>
        </a:accent1>
        <a:accent2>
          <a:srgbClr val="005250"/>
        </a:accent2>
        <a:accent3>
          <a:srgbClr val="AAC0C0"/>
        </a:accent3>
        <a:accent4>
          <a:srgbClr val="DADADA"/>
        </a:accent4>
        <a:accent5>
          <a:srgbClr val="AACAE2"/>
        </a:accent5>
        <a:accent6>
          <a:srgbClr val="004948"/>
        </a:accent6>
        <a:hlink>
          <a:srgbClr val="00CC99"/>
        </a:hlink>
        <a:folHlink>
          <a:srgbClr val="009999"/>
        </a:folHlink>
      </a:clrScheme>
      <a:clrMap bg1="dk2" tx1="lt1" bg2="dk1" tx2="lt2" accent1="accent1" accent2="accent2" accent3="accent3" accent4="accent4" accent5="accent5" accent6="accent6" hlink="hlink" folHlink="folHlink"/>
    </a:extraClrScheme>
    <a:extraClrScheme>
      <a:clrScheme name="Presentation1 6">
        <a:dk1>
          <a:srgbClr val="000022"/>
        </a:dk1>
        <a:lt1>
          <a:srgbClr val="FFFFFF"/>
        </a:lt1>
        <a:dk2>
          <a:srgbClr val="000066"/>
        </a:dk2>
        <a:lt2>
          <a:srgbClr val="FFCC00"/>
        </a:lt2>
        <a:accent1>
          <a:srgbClr val="666699"/>
        </a:accent1>
        <a:accent2>
          <a:srgbClr val="000048"/>
        </a:accent2>
        <a:accent3>
          <a:srgbClr val="AAAAB8"/>
        </a:accent3>
        <a:accent4>
          <a:srgbClr val="DADADA"/>
        </a:accent4>
        <a:accent5>
          <a:srgbClr val="B8B8CA"/>
        </a:accent5>
        <a:accent6>
          <a:srgbClr val="000040"/>
        </a:accent6>
        <a:hlink>
          <a:srgbClr val="9999FF"/>
        </a:hlink>
        <a:folHlink>
          <a:srgbClr val="000099"/>
        </a:folHlink>
      </a:clrScheme>
      <a:clrMap bg1="dk2" tx1="lt1" bg2="dk1" tx2="lt2" accent1="accent1" accent2="accent2" accent3="accent3" accent4="accent4" accent5="accent5" accent6="accent6" hlink="hlink" folHlink="folHlink"/>
    </a:extraClrScheme>
    <a:extraClrScheme>
      <a:clrScheme name="Presentation1 7">
        <a:dk1>
          <a:srgbClr val="000000"/>
        </a:dk1>
        <a:lt1>
          <a:srgbClr val="FFFFFF"/>
        </a:lt1>
        <a:dk2>
          <a:srgbClr val="990033"/>
        </a:dk2>
        <a:lt2>
          <a:srgbClr val="969696"/>
        </a:lt2>
        <a:accent1>
          <a:srgbClr val="3333CC"/>
        </a:accent1>
        <a:accent2>
          <a:srgbClr val="DCAD00"/>
        </a:accent2>
        <a:accent3>
          <a:srgbClr val="FFFFFF"/>
        </a:accent3>
        <a:accent4>
          <a:srgbClr val="000000"/>
        </a:accent4>
        <a:accent5>
          <a:srgbClr val="ADADE2"/>
        </a:accent5>
        <a:accent6>
          <a:srgbClr val="C79C00"/>
        </a:accent6>
        <a:hlink>
          <a:srgbClr val="9900CC"/>
        </a:hlink>
        <a:folHlink>
          <a:srgbClr val="008000"/>
        </a:folHlink>
      </a:clrScheme>
      <a:clrMap bg1="lt1" tx1="dk1" bg2="lt2" tx2="dk2" accent1="accent1" accent2="accent2" accent3="accent3" accent4="accent4" accent5="accent5" accent6="accent6" hlink="hlink" folHlink="folHlink"/>
    </a:extraClrScheme>
    <a:extraClrScheme>
      <a:clrScheme name="Presentation1 8">
        <a:dk1>
          <a:srgbClr val="000000"/>
        </a:dk1>
        <a:lt1>
          <a:srgbClr val="FFFFFF"/>
        </a:lt1>
        <a:dk2>
          <a:srgbClr val="990033"/>
        </a:dk2>
        <a:lt2>
          <a:srgbClr val="969696"/>
        </a:lt2>
        <a:accent1>
          <a:srgbClr val="3333CC"/>
        </a:accent1>
        <a:accent2>
          <a:srgbClr val="DCAD00"/>
        </a:accent2>
        <a:accent3>
          <a:srgbClr val="FFFFFF"/>
        </a:accent3>
        <a:accent4>
          <a:srgbClr val="000000"/>
        </a:accent4>
        <a:accent5>
          <a:srgbClr val="ADADE2"/>
        </a:accent5>
        <a:accent6>
          <a:srgbClr val="C79C00"/>
        </a:accent6>
        <a:hlink>
          <a:srgbClr val="9900CC"/>
        </a:hlink>
        <a:folHlink>
          <a:srgbClr val="0066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ts val="600"/>
          </a:spcBef>
          <a:spcAft>
            <a:spcPct val="0"/>
          </a:spcAft>
          <a:buClr>
            <a:srgbClr val="990033"/>
          </a:buClr>
          <a:buSzTx/>
          <a:buFontTx/>
          <a:buChar char="•"/>
          <a:tabLst/>
          <a:defRPr kumimoji="0" lang="en-US" sz="1800" b="0" i="0" u="none" strike="noStrike" cap="none" normalizeH="0" baseline="0" smtClean="0">
            <a:ln>
              <a:noFill/>
            </a:ln>
            <a:solidFill>
              <a:schemeClr val="tx1"/>
            </a:solidFill>
            <a:effectLst/>
            <a:latin typeface="Frutiger 55 Roman"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ts val="600"/>
          </a:spcBef>
          <a:spcAft>
            <a:spcPct val="0"/>
          </a:spcAft>
          <a:buClr>
            <a:srgbClr val="990033"/>
          </a:buClr>
          <a:buSzTx/>
          <a:buFontTx/>
          <a:buChar char="•"/>
          <a:tabLst/>
          <a:defRPr kumimoji="0" lang="en-US" sz="1800" b="0" i="0" u="none" strike="noStrike" cap="none" normalizeH="0" baseline="0" smtClean="0">
            <a:ln>
              <a:noFill/>
            </a:ln>
            <a:solidFill>
              <a:schemeClr val="tx1"/>
            </a:solidFill>
            <a:effectLst/>
            <a:latin typeface="Frutiger 55 Roman"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12209</TotalTime>
  <Words>1686</Words>
  <Application>Microsoft Macintosh PowerPoint</Application>
  <PresentationFormat>On-screen Show (4:3)</PresentationFormat>
  <Paragraphs>247</Paragraphs>
  <Slides>23</Slides>
  <Notes>12</Notes>
  <HiddenSlides>0</HiddenSlides>
  <MMClips>0</MMClips>
  <ScaleCrop>false</ScaleCrop>
  <HeadingPairs>
    <vt:vector size="4" baseType="variant">
      <vt:variant>
        <vt:lpstr>Theme</vt:lpstr>
      </vt:variant>
      <vt:variant>
        <vt:i4>4</vt:i4>
      </vt:variant>
      <vt:variant>
        <vt:lpstr>Slide Titles</vt:lpstr>
      </vt:variant>
      <vt:variant>
        <vt:i4>23</vt:i4>
      </vt:variant>
    </vt:vector>
  </HeadingPairs>
  <TitlesOfParts>
    <vt:vector size="27" baseType="lpstr">
      <vt:lpstr>Theme1</vt:lpstr>
      <vt:lpstr>Custom Design</vt:lpstr>
      <vt:lpstr>Presentation1</vt:lpstr>
      <vt:lpstr>1_Custom Design</vt:lpstr>
      <vt:lpstr>Mastering Portability</vt:lpstr>
      <vt:lpstr>Married Under $5,000,000</vt:lpstr>
      <vt:lpstr>Maximum Marital Deduction</vt:lpstr>
      <vt:lpstr>The Result WITHOUT Portability</vt:lpstr>
      <vt:lpstr>Portability of exemption</vt:lpstr>
      <vt:lpstr>The Result WITH Portability</vt:lpstr>
      <vt:lpstr>Married Over $5,000,000</vt:lpstr>
      <vt:lpstr>Why Create a Bypass When Portability Exists?1</vt:lpstr>
      <vt:lpstr>Strategies</vt:lpstr>
      <vt:lpstr>Why Create a Bypass When Portability Exists?2</vt:lpstr>
      <vt:lpstr>Strategies2</vt:lpstr>
      <vt:lpstr>IRS Issued Temporary Regs</vt:lpstr>
      <vt:lpstr>Quiz 1</vt:lpstr>
      <vt:lpstr>Quiz 1</vt:lpstr>
      <vt:lpstr>Quiz 2</vt:lpstr>
      <vt:lpstr>Quiz 2</vt:lpstr>
      <vt:lpstr>Quiz 3</vt:lpstr>
      <vt:lpstr>Quiz 4</vt:lpstr>
      <vt:lpstr>Quiz 5 </vt:lpstr>
      <vt:lpstr>Fiduciary Liability for Failure to elect DSUEA</vt:lpstr>
      <vt:lpstr>Example</vt:lpstr>
      <vt:lpstr>Example (cont’d)</vt:lpstr>
      <vt:lpstr>Un-Married Couples – No portability-No Marital</vt:lpstr>
    </vt:vector>
  </TitlesOfParts>
  <Company>Cannon Financial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Taxation</dc:title>
  <dc:creator>Daniel Smith</dc:creator>
  <cp:lastModifiedBy>Stephanie Hill</cp:lastModifiedBy>
  <cp:revision>219</cp:revision>
  <cp:lastPrinted>2013-12-30T16:13:38Z</cp:lastPrinted>
  <dcterms:created xsi:type="dcterms:W3CDTF">2000-04-13T16:48:18Z</dcterms:created>
  <dcterms:modified xsi:type="dcterms:W3CDTF">2013-12-30T16:19:26Z</dcterms:modified>
</cp:coreProperties>
</file>