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61" r:id="rId5"/>
    <p:sldId id="280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30"/>
  </p:normalViewPr>
  <p:slideViewPr>
    <p:cSldViewPr>
      <p:cViewPr varScale="1">
        <p:scale>
          <a:sx n="92" d="100"/>
          <a:sy n="92" d="100"/>
        </p:scale>
        <p:origin x="9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64E4A-FFB6-4916-A8DF-5AA04E38EC2B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3B24A-D064-45D9-AC07-F5ABDC59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2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23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72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6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59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31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2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1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9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11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2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B64C8-35F7-48CC-8949-7EE9C4D10A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78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62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18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294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03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18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42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98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94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92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72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08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364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020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453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85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626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375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7861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787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692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62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204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835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60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390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29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76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9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00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28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95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35610" y="5969347"/>
            <a:ext cx="9893300" cy="672394"/>
            <a:chOff x="-435610" y="5969347"/>
            <a:chExt cx="9893300" cy="672394"/>
          </a:xfrm>
        </p:grpSpPr>
        <p:sp>
          <p:nvSpPr>
            <p:cNvPr id="8" name="Rectangle 7"/>
            <p:cNvSpPr/>
            <p:nvPr/>
          </p:nvSpPr>
          <p:spPr>
            <a:xfrm>
              <a:off x="-435610" y="6015116"/>
              <a:ext cx="9893300" cy="58085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401" y="5969347"/>
              <a:ext cx="674950" cy="67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42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435610" y="5969347"/>
            <a:ext cx="9893300" cy="672394"/>
            <a:chOff x="-435610" y="5969347"/>
            <a:chExt cx="9893300" cy="672394"/>
          </a:xfrm>
        </p:grpSpPr>
        <p:sp>
          <p:nvSpPr>
            <p:cNvPr id="8" name="Rectangle 7"/>
            <p:cNvSpPr/>
            <p:nvPr/>
          </p:nvSpPr>
          <p:spPr>
            <a:xfrm>
              <a:off x="-435610" y="6015116"/>
              <a:ext cx="9893300" cy="58085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401" y="5969347"/>
              <a:ext cx="674950" cy="67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3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435610" y="5969347"/>
            <a:ext cx="9893300" cy="672394"/>
            <a:chOff x="-435610" y="5969347"/>
            <a:chExt cx="9893300" cy="672394"/>
          </a:xfrm>
        </p:grpSpPr>
        <p:sp>
          <p:nvSpPr>
            <p:cNvPr id="8" name="Rectangle 7"/>
            <p:cNvSpPr/>
            <p:nvPr/>
          </p:nvSpPr>
          <p:spPr>
            <a:xfrm>
              <a:off x="-435610" y="6015116"/>
              <a:ext cx="9893300" cy="58085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401" y="5969347"/>
              <a:ext cx="674950" cy="672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22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@gpna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9067800" cy="1447800"/>
          </a:xfrm>
        </p:spPr>
        <p:txBody>
          <a:bodyPr>
            <a:normAutofit/>
          </a:bodyPr>
          <a:lstStyle/>
          <a:p>
            <a:r>
              <a:rPr lang="en-US" sz="3000" b="1" i="1" dirty="0"/>
              <a:t>South Dakota Trust Law: Pulling Back the Curtain </a:t>
            </a:r>
            <a:br>
              <a:rPr lang="en-US" sz="3000" b="1" i="1" dirty="0"/>
            </a:br>
            <a:endParaRPr lang="en-US" sz="3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43" y="724930"/>
            <a:ext cx="9018373" cy="1332470"/>
          </a:xfrm>
        </p:spPr>
        <p:txBody>
          <a:bodyPr>
            <a:normAutofit/>
          </a:bodyPr>
          <a:lstStyle/>
          <a:p>
            <a:r>
              <a:rPr lang="en-US" sz="2800" i="1" dirty="0"/>
              <a:t>A Soup to Nuts Tour of South Dakota Trust Law</a:t>
            </a:r>
            <a:br>
              <a:rPr lang="en-US" i="1" dirty="0"/>
            </a:br>
            <a:r>
              <a:rPr lang="en-US" i="1" dirty="0"/>
              <a:t> </a:t>
            </a:r>
            <a:r>
              <a:rPr lang="en-US" sz="2500" i="1" dirty="0"/>
              <a:t>by Patrick Goetzinger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-435610" y="6015116"/>
            <a:ext cx="9893300" cy="58085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01" y="5969347"/>
            <a:ext cx="674950" cy="67239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26755" y="2437088"/>
            <a:ext cx="7366687" cy="1332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Denver Estate Planning Council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170683" y="3688867"/>
            <a:ext cx="2878830" cy="64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chemeClr val="tx1"/>
                </a:solidFill>
              </a:rPr>
              <a:t>November 2018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53728" y="4772766"/>
            <a:ext cx="4191001" cy="603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hlinkClick r:id="rId3"/>
              </a:rPr>
              <a:t>Patrick@gpna.com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605-342-1078</a:t>
            </a:r>
          </a:p>
        </p:txBody>
      </p:sp>
    </p:spTree>
    <p:extLst>
      <p:ext uri="{BB962C8B-B14F-4D97-AF65-F5344CB8AC3E}">
        <p14:creationId xmlns:p14="http://schemas.microsoft.com/office/powerpoint/2010/main" val="30506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CONFIDENTIALITY &amp; PRIVACY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634" y="1752600"/>
            <a:ext cx="838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RESPECTED &amp; PROTECTED UNDER SD LAW W/ ROBUST STATUTES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Legal proceedings sealed, but open to interested parties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Limit beneficiary rights to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Balanced Rules, NOT nefarious secrecy: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Aggregate AUM &amp; bank franchise tax paid is public information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T/C subject to rigorous application process &amp; background checks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Trust Companies are audited by SD DOB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T/C must have SD presence and deep connections to SD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T/C subject to: know your customer rules; FBARs; SARs; SOS disclosures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SD is far away from Panama and is NOT Wyoming or Nevada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42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eaa\AppData\Local\Microsoft\Windows\Temporary Internet Files\Content.IE5\2B9OJKE7\Malone_thumb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90"/>
          <a:stretch/>
        </p:blipFill>
        <p:spPr bwMode="auto">
          <a:xfrm>
            <a:off x="2667000" y="2286000"/>
            <a:ext cx="2675028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Placeholder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South Dakota Situs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7467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How to achieve application of SD law by establishing SD situs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The North Star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Well Established &amp; Clear Rules on Applying SD Trust Law to a Trust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The Road Map: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SDCL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55-3-39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thru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44 &amp; 55-3-48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Trust assets located in South Dakota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Qualified Trustee per SDCL 55-3-41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Trust Administration in SD (Per </a:t>
            </a:r>
            <a:r>
              <a:rPr lang="en-US" sz="1600" dirty="0">
                <a:solidFill>
                  <a:srgbClr val="2A2D37"/>
                </a:solidFill>
                <a:latin typeface="Palatino Linotype"/>
              </a:rPr>
              <a:t>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DCL 51A-6A-11.1&amp; ARSD)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Migrating old trusts to SD: Pitching &amp; Receiving concepts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91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SD Trust Rush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5941"/>
            <a:ext cx="838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Has its roots in the Dynasty Trust (AKA Legacy Trust &amp; Perpetuities Trust)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 Trust w/ unlimited duration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2A2D37"/>
                </a:solidFill>
                <a:latin typeface="Palatino Linotype"/>
              </a:rPr>
              <a:t>Remove assets from transfer tax systems forever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BEWARE the Unconstitutional Perpetuities Trust Argument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2014 Vanderbilt Law Review Article compared state law w/ state constitution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NOT: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 Nevada, Wyoming, AZ, TN, NC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HOT: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 SOUTH DAKOTA, NH, 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Not only another trust planning option, but an illustration of which states do it right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2A2D37"/>
                </a:solidFill>
                <a:latin typeface="Palatino Linotype"/>
              </a:rPr>
              <a:t>SD was the 1</a:t>
            </a:r>
            <a:r>
              <a:rPr lang="en-US" sz="1600" baseline="30000" dirty="0">
                <a:solidFill>
                  <a:srgbClr val="2A2D37"/>
                </a:solidFill>
                <a:latin typeface="Palatino Linotype"/>
              </a:rPr>
              <a:t>st</a:t>
            </a:r>
            <a:r>
              <a:rPr lang="en-US" sz="1600" dirty="0">
                <a:solidFill>
                  <a:srgbClr val="2A2D37"/>
                </a:solidFill>
                <a:latin typeface="Palatino Linotype"/>
              </a:rPr>
              <a:t> state to authorize a perpetual trust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RAP repealed in 1983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         predates 1986 GST Tax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>
                <a:solidFill>
                  <a:srgbClr val="2A2D37"/>
                </a:solidFill>
                <a:latin typeface="Palatino Linotype"/>
              </a:rPr>
              <a:t>Non</a:t>
            </a:r>
            <a:r>
              <a:rPr lang="en-US" sz="1600" dirty="0">
                <a:solidFill>
                  <a:srgbClr val="2A2D37"/>
                </a:solidFill>
                <a:latin typeface="Palatino Linotype"/>
              </a:rPr>
              <a:t> tax reasons          guard against risks posed by Predators, Creditors, In-laws &amp; Outlaws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5029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5410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8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990600" y="152400"/>
            <a:ext cx="12191999" cy="173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Spendthrift &amp; Third Party Discretionary Support Rules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1950702"/>
            <a:ext cx="8305800" cy="3383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1st of its kind in the Nation Statutory regimen to protect assets in a 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party Beneficiary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Trust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 super charged Spendthrift Trust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Finding protection against creditors in a trust lacking precise spendthrift $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Statutory preclusion to the judicial application of: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600" dirty="0">
                <a:solidFill>
                  <a:srgbClr val="2A2D37"/>
                </a:solidFill>
              </a:rPr>
              <a:t>The Restatement of Trusts (Third)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600" dirty="0">
                <a:solidFill>
                  <a:srgbClr val="2A2D37"/>
                </a:solidFill>
              </a:rPr>
              <a:t>Uniform Trust Code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600" dirty="0">
                <a:solidFill>
                  <a:srgbClr val="2A2D37"/>
                </a:solidFill>
              </a:rPr>
              <a:t>Which are both decidedly pro-creditor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dirty="0">
                <a:solidFill>
                  <a:srgbClr val="2A2D37"/>
                </a:solidFill>
              </a:rPr>
              <a:t>Distinguishing Distribution Interests           Parsing the Trustee’s Discretion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2A2D37"/>
                </a:solidFill>
              </a:rPr>
              <a:t>Mandatory Interest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2A2D37"/>
                </a:solidFill>
              </a:rPr>
              <a:t>Support Interest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2A2D37"/>
                </a:solidFill>
              </a:rPr>
              <a:t>Discretionary Interest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22619" y="4572000"/>
            <a:ext cx="4191000" cy="474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1148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1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73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Is it Possible…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888621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For a Grantor to form a Trust?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Transfer assets she owns to the trust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Name herself as a beneficiary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Receive an income stream from the Trust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Protect the Trust assets from the Grantor’s creditors,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 all this without going to jail?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3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73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YES! It is Possible…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888621"/>
            <a:ext cx="8382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Domestic Asset Protection Trusts (DAPTS)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 Revolutionary Concept in Camouflage (Since 2005)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50" dirty="0">
                <a:solidFill>
                  <a:srgbClr val="2A2D37"/>
                </a:solidFill>
                <a:latin typeface="Palatino Linotype"/>
              </a:rPr>
              <a:t>Alaska-1</a:t>
            </a:r>
            <a:r>
              <a:rPr lang="en-US" sz="1750" baseline="30000" dirty="0">
                <a:solidFill>
                  <a:srgbClr val="2A2D37"/>
                </a:solidFill>
                <a:latin typeface="Palatino Linotype"/>
              </a:rPr>
              <a:t>st</a:t>
            </a:r>
            <a:r>
              <a:rPr lang="en-US" sz="1750" dirty="0">
                <a:solidFill>
                  <a:srgbClr val="2A2D37"/>
                </a:solidFill>
                <a:latin typeface="Palatino Linotype"/>
              </a:rPr>
              <a:t> state in 1997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AKA Self Settled Trust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Distinguish from a Third Party Discretionary Trust with Spendthrift </a:t>
            </a:r>
            <a:r>
              <a:rPr kumimoji="0" 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$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Statutory $ 	</a:t>
            </a:r>
            <a:r>
              <a:rPr lang="en-US" sz="1750" dirty="0">
                <a:solidFill>
                  <a:srgbClr val="2A2D37"/>
                </a:solidFill>
                <a:latin typeface="Palatino Linotype"/>
              </a:rPr>
              <a:t>                 </a:t>
            </a: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Qualified Dispositions in Trust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Hybrid DAPT – Trust Protector has discretion to add grantor later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Estate Exclusion DAPT – Remove assets from estate of grantor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Requires spousal consent before transferring assets to a DAPT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419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3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990600" y="152400"/>
            <a:ext cx="12191999" cy="173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What was Previously Only Available Offshore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2" y="1981200"/>
            <a:ext cx="8090976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2988" y="4800600"/>
            <a:ext cx="8236488" cy="120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2A2D37"/>
                </a:solidFill>
                <a:latin typeface="Palatino Linotype"/>
              </a:rPr>
              <a:t>BEWARE: UVTA       The Game of Cat &amp; Mouse Continues!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SD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 Response: Strong </a:t>
            </a:r>
            <a:r>
              <a:rPr lang="en-US" sz="2000" dirty="0">
                <a:solidFill>
                  <a:srgbClr val="2A2D37"/>
                </a:solidFill>
                <a:latin typeface="Palatino Linotype"/>
              </a:rPr>
              <a:t>p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ublic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 policy &amp; conflict of laws 	statutes to assure SD law applies to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DAPT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22619" y="4572000"/>
            <a:ext cx="4191000" cy="474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 creature of State Law Chapter SDCL 55-16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504607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1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Special Spousal Property Trust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Virtual Community Property Designation for Select Assets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343" y="1481584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South Dakota Version of the Community Property Trust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Joins Alaska and Tennessee in authorizing such trusts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South Dakota is NOT a community property state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General Rule: Community Property assets receive a 100% stepped up cost basis upon the death of the first spouse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South Dakota law authorizes married couples to form a South Dakota trust which specifically designates assets held by the trust as Community </a:t>
            </a:r>
            <a:r>
              <a:rPr lang="en-US" sz="2000" dirty="0">
                <a:solidFill>
                  <a:srgbClr val="2A2D37"/>
                </a:solidFill>
                <a:latin typeface="Palatino Linotype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roperty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and achieve a 100% stepped up cost basis on the trust assets upon the death of the first spouse</a:t>
            </a:r>
          </a:p>
        </p:txBody>
      </p:sp>
    </p:spTree>
    <p:extLst>
      <p:ext uri="{BB962C8B-B14F-4D97-AF65-F5344CB8AC3E}">
        <p14:creationId xmlns:p14="http://schemas.microsoft.com/office/powerpoint/2010/main" val="42916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Special Spousal Property Trust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Virtual Community Property Designation for Select Assets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45076" y="1417639"/>
            <a:ext cx="893187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Target highly appreciated assets: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Marketable securities portfolio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Tangible Personal Property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Real Estate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</a:rPr>
              <a:t>Closely Held Business Interests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2D37"/>
                </a:solidFill>
              </a:rPr>
              <a:t>Couples from a C/P state can now create a South Dakota trust and fund it with C/P assets without giving up the advantages of C/P designation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24200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Multiple Options on Structuring a SSPT: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Irrevocable or Revocable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Use within a Revocable Living Trust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Use with Trust Holding Non-community Property Assets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Record keeping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Pair with a Domestic Asset Protection Trust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Pair with a Legacy Trust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Modify or reform an existing trust to add SSPT features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Decant old trust to new trust with SSPT features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05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Special Spousal Property Trust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Virtual Community Property Designation for Select Assets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436" y="1494449"/>
            <a:ext cx="838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Risks: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Untested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IRS silent on tax treatment of such trusts… for 18 years and counting…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A2D37"/>
                </a:solidFill>
                <a:latin typeface="Palatino Linotype"/>
              </a:rPr>
              <a:t>SD lacks a c/p tradition in its state laws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Financial Risk: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Transaction costs and costs of defense if challenged</a:t>
            </a:r>
          </a:p>
        </p:txBody>
      </p:sp>
    </p:spTree>
    <p:extLst>
      <p:ext uri="{BB962C8B-B14F-4D97-AF65-F5344CB8AC3E}">
        <p14:creationId xmlns:p14="http://schemas.microsoft.com/office/powerpoint/2010/main" val="112526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YOUR SPEAKER’S LEGACY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1646238"/>
            <a:ext cx="7900416" cy="3593592"/>
          </a:xfrm>
        </p:spPr>
      </p:pic>
    </p:spTree>
    <p:extLst>
      <p:ext uri="{BB962C8B-B14F-4D97-AF65-F5344CB8AC3E}">
        <p14:creationId xmlns:p14="http://schemas.microsoft.com/office/powerpoint/2010/main" val="3308360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South Dakota Dynamic Duo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8234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A South Dakota Paired-up with a SD Limited Liability Entity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LLE                       LLC or LLP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The LLE owns the assets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The South Dakota Trust is the member of the South Dakota LLE</a:t>
            </a:r>
          </a:p>
          <a:p>
            <a:pPr marL="16573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Single Member LLC Option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For maximum control the LLE is a manager managed LLC with the family member the manager (or GP if an LLLP is Selected)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Organizer Sovereignty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She who has the gold makes the rules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Freedom of Contract is expressly stated in state law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Asset Protection 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BEST IN THE NATION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Changing Order Rules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Sole &amp; Executive remedy of a member’s Judgement Creditor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Does not Permit foreclosure of a members interest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Denies creditor legal &amp; equitable remedies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Prevents court from issuing broad charging orders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0" y="2362200"/>
            <a:ext cx="902208" cy="6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From Soup to Nuts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From</a:t>
            </a:r>
            <a:r>
              <a:rPr kumimoji="0" lang="en-US" sz="1800" b="0" i="1" u="sng" strike="noStrike" kern="1200" cap="none" spc="0" normalizeH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Soup to Nuts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is a 1928 short comedy film starring Laurel and Hardy as butlers hired for a </a:t>
            </a:r>
            <a:r>
              <a:rPr lang="en-US" dirty="0">
                <a:solidFill>
                  <a:srgbClr val="2A2D37"/>
                </a:solidFill>
                <a:latin typeface="Palatino Linotype"/>
              </a:rPr>
              <a:t>high society dinner party.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44179"/>
            <a:ext cx="2860548" cy="42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3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SOUTH DAKOTA’S FISCAL SOUNDNESS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2362200"/>
            <a:ext cx="61334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Constitutional  requirement to balance  budget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Healthy surplus in General Fund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Best Bond Rating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 top performing State Retirement  Fund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Constitutional prohibition on inheritance &amp; estate taxes</a:t>
            </a:r>
          </a:p>
        </p:txBody>
      </p:sp>
    </p:spTree>
    <p:extLst>
      <p:ext uri="{BB962C8B-B14F-4D97-AF65-F5344CB8AC3E}">
        <p14:creationId xmlns:p14="http://schemas.microsoft.com/office/powerpoint/2010/main" val="8000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1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…ATTRACTS CAPITAL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634" y="1752600"/>
            <a:ext cx="8382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SD Consistently ranked among best places to live &amp; conduct business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SD leads the nation in total bank assets w/ $2.9 Trillion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#2 = DE w/ $980B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#3 = NY w/ $934B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42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73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Deep Affection for South Dakota Among Trust Clients &amp; Advisors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04735"/>
              </p:ext>
            </p:extLst>
          </p:nvPr>
        </p:nvGraphicFramePr>
        <p:xfrm>
          <a:off x="1905000" y="1831632"/>
          <a:ext cx="5257801" cy="4109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4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YEAR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# OF STATE CHARTERED TRUST COMPANIES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ASSETS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11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1996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  <a:p>
                      <a:pPr algn="ctr"/>
                      <a:r>
                        <a:rPr lang="en-US" sz="1800" b="1" dirty="0"/>
                        <a:t>LESS</a:t>
                      </a:r>
                      <a:r>
                        <a:rPr lang="en-US" sz="1800" b="1" baseline="0" dirty="0"/>
                        <a:t> THAN 5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LESS THAN</a:t>
                      </a:r>
                      <a:r>
                        <a:rPr lang="en-US" sz="1800" b="1" baseline="0" dirty="0"/>
                        <a:t> $1 BILLION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$12.7</a:t>
                      </a:r>
                      <a:r>
                        <a:rPr lang="en-US" sz="1800" b="1" baseline="0" dirty="0"/>
                        <a:t> BILLION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0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55</a:t>
                      </a:r>
                      <a:endParaRPr lang="en-US" sz="18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$104 </a:t>
                      </a:r>
                      <a:r>
                        <a:rPr lang="en-US" sz="1800" b="1" baseline="0" dirty="0"/>
                        <a:t>BILLION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83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/>
                        <a:t>99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/>
                        <a:t>(Numbers </a:t>
                      </a:r>
                      <a:r>
                        <a:rPr lang="en-US" sz="1800" b="1" u="sng" baseline="0" dirty="0"/>
                        <a:t>do not </a:t>
                      </a:r>
                      <a:r>
                        <a:rPr lang="en-US" sz="1800" b="1" baseline="0" dirty="0"/>
                        <a:t>include banks)</a:t>
                      </a:r>
                      <a:endParaRPr lang="en-US" sz="1800" b="1" dirty="0"/>
                    </a:p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$293.5 BILLION</a:t>
                      </a:r>
                    </a:p>
                    <a:p>
                      <a:pPr algn="ctr"/>
                      <a:r>
                        <a:rPr lang="en-US" sz="1800" b="1" dirty="0"/>
                        <a:t>(as</a:t>
                      </a:r>
                      <a:r>
                        <a:rPr lang="en-US" sz="1800" b="1" baseline="0" dirty="0"/>
                        <a:t> of 2017</a:t>
                      </a:r>
                      <a:r>
                        <a:rPr lang="en-US" sz="1800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57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737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Why SD is the #1 Ranked Trust Jurisdiction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04" y="1979400"/>
            <a:ext cx="5562600" cy="3811800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221069"/>
            <a:ext cx="642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State by state comparison in January 2016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Trusts and Estates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“Which Situs is Best? “ Article</a:t>
            </a:r>
          </a:p>
        </p:txBody>
      </p:sp>
      <p:sp>
        <p:nvSpPr>
          <p:cNvPr id="5" name="TextBox 4"/>
          <p:cNvSpPr txBox="1"/>
          <p:nvPr/>
        </p:nvSpPr>
        <p:spPr>
          <a:xfrm rot="20989244">
            <a:off x="6231713" y="3924191"/>
            <a:ext cx="1312823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1DC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Grantor Sovereignty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5301" y="4322008"/>
            <a:ext cx="1524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4322008"/>
            <a:ext cx="4343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Positive Business Environment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5600" y="4506674"/>
            <a:ext cx="685800" cy="0"/>
          </a:xfrm>
          <a:prstGeom prst="straightConnector1">
            <a:avLst/>
          </a:prstGeom>
          <a:ln w="38100">
            <a:solidFill>
              <a:schemeClr val="accent6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4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Why put your trust in South Dakota?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634" y="1752600"/>
            <a:ext cx="8382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Because you can efficiently &amp; effectively.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As told by the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fedgazzette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April 2013,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“South Dakota has become a trust company magnet because it has configured an attractive regulatory environment for trusts…”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South Dakota has maintained it’s advantage through the constant attention of the Trust Task Force &amp; the annual legislative package that keeps South Dakota at the forefront of innovation in an ever evolving trust and economic environment.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63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 b="39363"/>
          <a:stretch>
            <a:fillRect/>
          </a:stretch>
        </p:blipFill>
        <p:spPr>
          <a:xfrm>
            <a:off x="-1371600" y="0"/>
            <a:ext cx="1219199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Grantor Sovereignty- The Lynch Pin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634" y="1752600"/>
            <a:ext cx="8382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“She who has the gold makes the rules.”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Assures trust terms reflecting the grantor’s wishes will be respected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A2D37"/>
                </a:solidFill>
                <a:latin typeface="Palatino Linotype"/>
              </a:rPr>
              <a:t>Protection from creditors, predators, in-laws &amp; outlaws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Contrast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with statutory regimes that favor beneficiaries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2A2D37"/>
                </a:solidFill>
                <a:latin typeface="Palatino Linotype"/>
              </a:rPr>
              <a:t>Statutory authority: </a:t>
            </a:r>
            <a:r>
              <a:rPr lang="en-US" sz="1600" dirty="0" err="1">
                <a:solidFill>
                  <a:srgbClr val="2A2D37"/>
                </a:solidFill>
                <a:latin typeface="Palatino Linotype"/>
              </a:rPr>
              <a:t>SDCL</a:t>
            </a:r>
            <a:r>
              <a:rPr lang="en-US" sz="1600" dirty="0">
                <a:solidFill>
                  <a:srgbClr val="2A2D37"/>
                </a:solidFill>
                <a:latin typeface="Palatino Linotype"/>
              </a:rPr>
              <a:t> 55-4-30; 55-5-12; 55-1B-1.1; 55-1-53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A2D37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2D37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6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NA 1">
      <a:dk1>
        <a:srgbClr val="2A2D37"/>
      </a:dk1>
      <a:lt1>
        <a:sysClr val="window" lastClr="FFFFFF"/>
      </a:lt1>
      <a:dk2>
        <a:srgbClr val="3A3A3A"/>
      </a:dk2>
      <a:lt2>
        <a:srgbClr val="FFFFFF"/>
      </a:lt2>
      <a:accent1>
        <a:srgbClr val="113F59"/>
      </a:accent1>
      <a:accent2>
        <a:srgbClr val="8C8C8C"/>
      </a:accent2>
      <a:accent3>
        <a:srgbClr val="404C38"/>
      </a:accent3>
      <a:accent4>
        <a:srgbClr val="D4A385"/>
      </a:accent4>
      <a:accent5>
        <a:srgbClr val="584944"/>
      </a:accent5>
      <a:accent6>
        <a:srgbClr val="D1DCE6"/>
      </a:accent6>
      <a:hlink>
        <a:srgbClr val="113F59"/>
      </a:hlink>
      <a:folHlink>
        <a:srgbClr val="7C5663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1">
  <a:themeElements>
    <a:clrScheme name="GPNA 1">
      <a:dk1>
        <a:srgbClr val="2A2D37"/>
      </a:dk1>
      <a:lt1>
        <a:sysClr val="window" lastClr="FFFFFF"/>
      </a:lt1>
      <a:dk2>
        <a:srgbClr val="3A3A3A"/>
      </a:dk2>
      <a:lt2>
        <a:srgbClr val="FFFFFF"/>
      </a:lt2>
      <a:accent1>
        <a:srgbClr val="113F59"/>
      </a:accent1>
      <a:accent2>
        <a:srgbClr val="8C8C8C"/>
      </a:accent2>
      <a:accent3>
        <a:srgbClr val="404C38"/>
      </a:accent3>
      <a:accent4>
        <a:srgbClr val="D4A385"/>
      </a:accent4>
      <a:accent5>
        <a:srgbClr val="584944"/>
      </a:accent5>
      <a:accent6>
        <a:srgbClr val="D1DCE6"/>
      </a:accent6>
      <a:hlink>
        <a:srgbClr val="113F59"/>
      </a:hlink>
      <a:folHlink>
        <a:srgbClr val="7C5663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PT1">
  <a:themeElements>
    <a:clrScheme name="GPNA 1">
      <a:dk1>
        <a:srgbClr val="2A2D37"/>
      </a:dk1>
      <a:lt1>
        <a:sysClr val="window" lastClr="FFFFFF"/>
      </a:lt1>
      <a:dk2>
        <a:srgbClr val="3A3A3A"/>
      </a:dk2>
      <a:lt2>
        <a:srgbClr val="FFFFFF"/>
      </a:lt2>
      <a:accent1>
        <a:srgbClr val="113F59"/>
      </a:accent1>
      <a:accent2>
        <a:srgbClr val="8C8C8C"/>
      </a:accent2>
      <a:accent3>
        <a:srgbClr val="404C38"/>
      </a:accent3>
      <a:accent4>
        <a:srgbClr val="D4A385"/>
      </a:accent4>
      <a:accent5>
        <a:srgbClr val="584944"/>
      </a:accent5>
      <a:accent6>
        <a:srgbClr val="D1DCE6"/>
      </a:accent6>
      <a:hlink>
        <a:srgbClr val="113F59"/>
      </a:hlink>
      <a:folHlink>
        <a:srgbClr val="7C5663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</Template>
  <TotalTime>182</TotalTime>
  <Words>1231</Words>
  <Application>Microsoft Macintosh PowerPoint</Application>
  <PresentationFormat>On-screen Show (4:3)</PresentationFormat>
  <Paragraphs>214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Bauhaus 93</vt:lpstr>
      <vt:lpstr>Calibri</vt:lpstr>
      <vt:lpstr>Century Gothic</vt:lpstr>
      <vt:lpstr>Palatino Linotype</vt:lpstr>
      <vt:lpstr>Wingdings</vt:lpstr>
      <vt:lpstr>Office Theme</vt:lpstr>
      <vt:lpstr>PPT1</vt:lpstr>
      <vt:lpstr>1_PPT1</vt:lpstr>
      <vt:lpstr>South Dakota Trust Law: Pulling Back the Curtain  </vt:lpstr>
      <vt:lpstr>YOUR SPEAKER’S LEGACY</vt:lpstr>
      <vt:lpstr>From Soup to Nuts</vt:lpstr>
      <vt:lpstr>SOUTH DAKOTA’S FISCAL SOUNDNESS</vt:lpstr>
      <vt:lpstr>…ATTRACTS CAPITAL</vt:lpstr>
      <vt:lpstr>Deep Affection for South Dakota Among Trust Clients &amp; Advisors </vt:lpstr>
      <vt:lpstr>Why SD is the #1 Ranked Trust Jurisdiction</vt:lpstr>
      <vt:lpstr>Why put your trust in South Dakota?</vt:lpstr>
      <vt:lpstr>Grantor Sovereignty- The Lynch Pin</vt:lpstr>
      <vt:lpstr>CONFIDENTIALITY &amp; PRIVACY</vt:lpstr>
      <vt:lpstr>South Dakota Situs Rules</vt:lpstr>
      <vt:lpstr>The SD Trust Rush</vt:lpstr>
      <vt:lpstr>Spendthrift &amp; Third Party Discretionary Support Rules</vt:lpstr>
      <vt:lpstr>Is it Possible…</vt:lpstr>
      <vt:lpstr>YES! It is Possible…</vt:lpstr>
      <vt:lpstr>What was Previously Only Available Offshore</vt:lpstr>
      <vt:lpstr>Special Spousal Property Trust Virtual Community Property Designation for Select Assets </vt:lpstr>
      <vt:lpstr>Special Spousal Property Trust Virtual Community Property Designation for Select Assets </vt:lpstr>
      <vt:lpstr>Special Spousal Property Trust Virtual Community Property Designation for Select Assets </vt:lpstr>
      <vt:lpstr>South Dakota Dynamic Duo</vt:lpstr>
    </vt:vector>
  </TitlesOfParts>
  <Company>ProCirrus Technologies,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Dakota Trust Law: Pulling Back the Curtain</dc:title>
  <dc:creator>Erin A. Anderson</dc:creator>
  <cp:lastModifiedBy>Stephanie Hill</cp:lastModifiedBy>
  <cp:revision>25</cp:revision>
  <dcterms:created xsi:type="dcterms:W3CDTF">2017-05-30T16:24:13Z</dcterms:created>
  <dcterms:modified xsi:type="dcterms:W3CDTF">2018-11-09T23:04:08Z</dcterms:modified>
</cp:coreProperties>
</file>